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12.xml" ContentType="application/vnd.openxmlformats-officedocument.presentationml.slideMaster+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23.xml.rels" ContentType="application/vnd.openxmlformats-package.relationships+xml"/>
  <Override PartName="/ppt/slideMasters/slideMaster23.xml" ContentType="application/vnd.openxmlformats-officedocument.presentationml.slideMaster+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24.xml" ContentType="application/vnd.openxmlformats-officedocument.them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55.xml" ContentType="application/vnd.openxmlformats-officedocument.presentationml.notesSlide+xml"/>
  <Override PartName="/ppt/notesSlides/notesSlide3.xml" ContentType="application/vnd.openxmlformats-officedocument.presentationml.notesSlide+xml"/>
  <Override PartName="/ppt/notesSlides/notesSlide11.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57.xml" ContentType="application/vnd.openxmlformats-officedocument.presentationml.notesSlide+xml"/>
  <Override PartName="/ppt/notesSlides/notesSlide6.xml" ContentType="application/vnd.openxmlformats-officedocument.presentationml.notesSlide+xml"/>
  <Override PartName="/ppt/notesSlides/notesSlide58.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10.xml.rels" ContentType="application/vnd.openxmlformats-package.relationships+xml"/>
  <Override PartName="/ppt/notesSlides/_rels/notesSlide54.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11.xml.rels" ContentType="application/vnd.openxmlformats-package.relationships+xml"/>
  <Override PartName="/ppt/notesSlides/_rels/notesSlide55.xml.rels" ContentType="application/vnd.openxmlformats-package.relationships+xml"/>
  <Override PartName="/ppt/notesSlides/_rels/notesSlide46.xml.rels" ContentType="application/vnd.openxmlformats-package.relationships+xml"/>
  <Override PartName="/ppt/notesSlides/_rels/notesSlide3.xml.rels" ContentType="application/vnd.openxmlformats-package.relationships+xml"/>
  <Override PartName="/ppt/notesSlides/_rels/notesSlide56.xml.rels" ContentType="application/vnd.openxmlformats-package.relationships+xml"/>
  <Override PartName="/ppt/notesSlides/_rels/notesSlide4.xml.rels" ContentType="application/vnd.openxmlformats-package.relationships+xml"/>
  <Override PartName="/ppt/notesSlides/_rels/notesSlide47.xml.rels" ContentType="application/vnd.openxmlformats-package.relationships+xml"/>
  <Override PartName="/ppt/notesSlides/_rels/notesSlide57.xml.rels" ContentType="application/vnd.openxmlformats-package.relationships+xml"/>
  <Override PartName="/ppt/notesSlides/_rels/notesSlide5.xml.rels" ContentType="application/vnd.openxmlformats-package.relationships+xml"/>
  <Override PartName="/ppt/notesSlides/_rels/notesSlide48.xml.rels" ContentType="application/vnd.openxmlformats-package.relationships+xml"/>
  <Override PartName="/ppt/notesSlides/_rels/notesSlide58.xml.rels" ContentType="application/vnd.openxmlformats-package.relationships+xml"/>
  <Override PartName="/ppt/notesSlides/_rels/notesSlide6.xml.rels" ContentType="application/vnd.openxmlformats-package.relationships+xml"/>
  <Override PartName="/ppt/notesSlides/_rels/notesSlide49.xml.rels" ContentType="application/vnd.openxmlformats-package.relationships+xml"/>
  <Override PartName="/ppt/notesSlides/_rels/notesSlide9.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7.xml.rels" ContentType="application/vnd.openxmlformats-package.relationships+xml"/>
  <Override PartName="/ppt/notesSlides/_rels/notesSlide28.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_rels/notesSlide44.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53.xml.rels" ContentType="application/vnd.openxmlformats-package.relationships+xml"/>
  <Override PartName="/ppt/notesSlides/_rels/notesSlide59.xml.rels" ContentType="application/vnd.openxmlformats-package.relationships+xml"/>
  <Override PartName="/ppt/notesSlides/_rels/notesSlide60.xml.rels" ContentType="application/vnd.openxmlformats-package.relationship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53.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media/image57.png" ContentType="image/png"/>
  <Override PartName="/ppt/media/image1.png" ContentType="image/png"/>
  <Override PartName="/ppt/media/image2.png" ContentType="image/png"/>
  <Override PartName="/ppt/media/image3.png" ContentType="image/png"/>
  <Override PartName="/ppt/media/image45.jpeg" ContentType="image/jpe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35.jpeg" ContentType="image/jpe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jpeg" ContentType="image/jpeg"/>
  <Override PartName="/ppt/media/image4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6.png" ContentType="image/png"/>
  <Override PartName="/ppt/media/image37.png" ContentType="image/png"/>
  <Override PartName="/ppt/media/image38.jpeg" ContentType="image/jpeg"/>
  <Override PartName="/ppt/media/image39.png" ContentType="image/png"/>
  <Override PartName="/ppt/media/image40.png" ContentType="image/png"/>
  <Override PartName="/ppt/media/image42.jpeg" ContentType="image/jpeg"/>
  <Override PartName="/ppt/media/image41.png" ContentType="image/png"/>
  <Override PartName="/ppt/media/image43.jpeg" ContentType="image/jpeg"/>
  <Override PartName="/ppt/media/image50.png" ContentType="image/png"/>
  <Override PartName="/ppt/media/image44.jpeg" ContentType="image/jpeg"/>
  <Override PartName="/ppt/media/image46.png" ContentType="image/png"/>
  <Override PartName="/ppt/media/image48.png" ContentType="image/png"/>
  <Override PartName="/ppt/media/image49.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0" r:id="rId3"/>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12.xml"/><Relationship Id="rId4" Type="http://schemas.openxmlformats.org/officeDocument/2006/relationships/slideMaster" Target="slideMasters/slideMaster2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sldImg"/>
          </p:nvPr>
        </p:nvSpPr>
        <p:spPr>
          <a:xfrm>
            <a:off x="0" y="764280"/>
            <a:ext cx="0" cy="0"/>
          </a:xfrm>
          <a:prstGeom prst="rect">
            <a:avLst/>
          </a:prstGeom>
          <a:noFill/>
          <a:ln w="0">
            <a:noFill/>
          </a:ln>
        </p:spPr>
        <p:txBody>
          <a:bodyPr lIns="0" rIns="0" tIns="0" bIns="0" anchor="ctr">
            <a:noAutofit/>
          </a:bodyPr>
          <a:p>
            <a:pPr algn="ctr"/>
            <a:r>
              <a:rPr b="0" lang="en-US" sz="4400" strike="noStrike" u="none">
                <a:solidFill>
                  <a:srgbClr val="000000"/>
                </a:solidFill>
                <a:effectLst/>
                <a:uFillTx/>
                <a:latin typeface="Arial"/>
              </a:rPr>
              <a:t>Click to move the slide</a:t>
            </a:r>
            <a:endParaRPr b="0" lang="en-US" sz="4400" strike="noStrike" u="none">
              <a:solidFill>
                <a:srgbClr val="000000"/>
              </a:solidFill>
              <a:effectLst/>
              <a:uFillTx/>
              <a:latin typeface="Arial"/>
            </a:endParaRPr>
          </a:p>
        </p:txBody>
      </p:sp>
      <p:sp>
        <p:nvSpPr>
          <p:cNvPr id="126"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indent="0">
              <a:buNone/>
            </a:pPr>
            <a:r>
              <a:rPr b="0" lang="en-US" sz="2000" strike="noStrike" u="none">
                <a:solidFill>
                  <a:srgbClr val="000000"/>
                </a:solidFill>
                <a:effectLst/>
                <a:uFillTx/>
                <a:latin typeface="Arial"/>
              </a:rPr>
              <a:t>Click to edit the notes format</a:t>
            </a:r>
            <a:endParaRPr b="0" lang="en-US" sz="2000" strike="noStrike" u="none">
              <a:solidFill>
                <a:srgbClr val="000000"/>
              </a:solidFill>
              <a:effectLst/>
              <a:uFillTx/>
              <a:latin typeface="Arial"/>
            </a:endParaRPr>
          </a:p>
        </p:txBody>
      </p:sp>
      <p:sp>
        <p:nvSpPr>
          <p:cNvPr id="127"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8" name="PlaceHolder 4"/>
          <p:cNvSpPr>
            <a:spLocks noGrp="1"/>
          </p:cNvSpPr>
          <p:nvPr>
            <p:ph type="dt" idx="70"/>
          </p:nvPr>
        </p:nvSpPr>
        <p:spPr>
          <a:xfrm>
            <a:off x="4399200" y="0"/>
            <a:ext cx="3372840" cy="502560"/>
          </a:xfrm>
          <a:prstGeom prst="rect">
            <a:avLst/>
          </a:prstGeom>
          <a:noFill/>
          <a:ln w="0">
            <a:noFill/>
          </a:ln>
        </p:spPr>
        <p:txBody>
          <a:bodyPr lIns="0" rIns="0" tIns="0" bIns="0" anchor="t">
            <a:noAutofit/>
          </a:bodyPr>
          <a:lstStyle>
            <a:lvl1pPr indent="0" algn="r">
              <a:buNone/>
              <a:defRPr b="0" lang="en-US" sz="1400" strike="noStrike" u="none">
                <a:solidFill>
                  <a:srgbClr val="000000"/>
                </a:solidFill>
                <a:effectLst/>
                <a:uFillTx/>
                <a:latin typeface="Times New Roman"/>
              </a:defRPr>
            </a:lvl1pPr>
          </a:lstStyle>
          <a:p>
            <a:pPr indent="0" algn="r">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29" name="PlaceHolder 5"/>
          <p:cNvSpPr>
            <a:spLocks noGrp="1"/>
          </p:cNvSpPr>
          <p:nvPr>
            <p:ph type="ftr" idx="71"/>
          </p:nvPr>
        </p:nvSpPr>
        <p:spPr>
          <a:xfrm>
            <a:off x="0" y="9555480"/>
            <a:ext cx="3372840" cy="502560"/>
          </a:xfrm>
          <a:prstGeom prst="rect">
            <a:avLst/>
          </a:prstGeom>
          <a:noFill/>
          <a:ln w="0">
            <a:noFill/>
          </a:ln>
        </p:spPr>
        <p:txBody>
          <a:bodyPr lIns="0" rIns="0" tIns="0" bIns="0" anchor="b">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 </a:t>
            </a:r>
            <a:endParaRPr b="0" lang="en-US" sz="1400" strike="noStrike" u="none">
              <a:solidFill>
                <a:srgbClr val="000000"/>
              </a:solidFill>
              <a:effectLst/>
              <a:uFillTx/>
              <a:latin typeface="Times New Roman"/>
            </a:endParaRPr>
          </a:p>
        </p:txBody>
      </p:sp>
      <p:sp>
        <p:nvSpPr>
          <p:cNvPr id="130" name="PlaceHolder 6"/>
          <p:cNvSpPr>
            <a:spLocks noGrp="1"/>
          </p:cNvSpPr>
          <p:nvPr>
            <p:ph type="sldNum" idx="72"/>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trike="noStrike" u="none">
                <a:solidFill>
                  <a:srgbClr val="000000"/>
                </a:solidFill>
                <a:effectLst/>
                <a:uFillTx/>
                <a:latin typeface="Times New Roman"/>
              </a:defRPr>
            </a:lvl1pPr>
          </a:lstStyle>
          <a:p>
            <a:pPr indent="0" algn="r">
              <a:buNone/>
            </a:pPr>
            <a:fld id="{F6868679-8864-4B8A-A29F-37D51DF79283}" type="slidenum">
              <a:rPr b="0" lang="en-US" sz="1400" strike="noStrike" u="none">
                <a:solidFill>
                  <a:srgbClr val="000000"/>
                </a:solidFill>
                <a:effectLst/>
                <a:uFillTx/>
                <a:latin typeface="Times New Roman"/>
              </a:rPr>
              <a:t>1</a:t>
            </a:fld>
            <a:endParaRPr b="0" lang="en-US" sz="1400" strike="noStrike" u="none">
              <a:solidFill>
                <a:srgbClr val="000000"/>
              </a:solidFill>
              <a:effectLst/>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hyperlink" Target="https://hbr.org/2016/11/how-to-tell-if-machine-learning-can-solve-your-business-problem" TargetMode="External"/><Relationship Id="rId2" Type="http://schemas.openxmlformats.org/officeDocument/2006/relationships/slide" Target="../slides/slide10.xml"/><Relationship Id="rId3"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hyperlink" Target="https://www.datasciencecentral.com/inference-vs-prediction-in-one-picture/" TargetMode="External"/><Relationship Id="rId2" Type="http://schemas.openxmlformats.org/officeDocument/2006/relationships/hyperlink" Target="https://www.coursera.org/lecture/statistical-genomics/inference-vs-prediction-8-52-PkWHh" TargetMode="External"/><Relationship Id="rId3" Type="http://schemas.openxmlformats.org/officeDocument/2006/relationships/hyperlink" Target="https://askanydifference.com/difference-between-inference-and-prediction/" TargetMode="External"/><Relationship Id="rId4" Type="http://schemas.openxmlformats.org/officeDocument/2006/relationships/slide" Target="../slides/slide11.xml"/><Relationship Id="rId5"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hyperlink" Target="https://hbr.org/2016/11/how-to-tell-if-machine-learning-can-solve-your-business-problem" TargetMode="External"/><Relationship Id="rId2" Type="http://schemas.openxmlformats.org/officeDocument/2006/relationships/slide" Target="../slides/slide17.xml"/><Relationship Id="rId3"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hyperlink" Target="https://hbr.org/2016/11/how-to-tell-if-machine-learning-can-solve-your-business-problem" TargetMode="External"/><Relationship Id="rId2" Type="http://schemas.openxmlformats.org/officeDocument/2006/relationships/slide" Target="../slides/slide18.xml"/><Relationship Id="rId3"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hyperlink" Target="https://hbr.org/2016/11/how-to-tell-if-machine-learning-can-solve-your-business-problem" TargetMode="External"/><Relationship Id="rId2" Type="http://schemas.openxmlformats.org/officeDocument/2006/relationships/hyperlink" Target="https://www.springboard.com/blog/data-science/when-not-to-use-ml/" TargetMode="External"/><Relationship Id="rId3" Type="http://schemas.openxmlformats.org/officeDocument/2006/relationships/slide" Target="../slides/slide19.xml"/><Relationship Id="rId4"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hyperlink" Target="http://https:/datacadamia.com/data_mining/overfitting" TargetMode="External"/><Relationship Id="rId2" Type="http://schemas.openxmlformats.org/officeDocument/2006/relationships/slide" Target="../slides/slide24.xml"/><Relationship Id="rId3"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hyperlink" Target="https://www.eteam.io/blog/the-dark-side-of-artificial-intelligence-and-machine-learning" TargetMode="External"/><Relationship Id="rId2" Type="http://schemas.openxmlformats.org/officeDocument/2006/relationships/hyperlink" Target="https://towardsdatascience.com/the-limitations-of-machine-learning-a00e0c3040c6" TargetMode="External"/><Relationship Id="rId3" Type="http://schemas.openxmlformats.org/officeDocument/2006/relationships/hyperlink" Target="https://www.eteam.io/blog/the-dark-side-of-artificial-intelligence-and-machine-learning" TargetMode="External"/><Relationship Id="rId4" Type="http://schemas.openxmlformats.org/officeDocument/2006/relationships/hyperlink" Target="https://www.ibm.com/cloud/learn/ai-ethics" TargetMode="External"/><Relationship Id="rId5" Type="http://schemas.openxmlformats.org/officeDocument/2006/relationships/hyperlink" Target="https://whatis.techtarget.com/definition/AI-code-of-ethics" TargetMode="External"/><Relationship Id="rId6" Type="http://schemas.openxmlformats.org/officeDocument/2006/relationships/hyperlink" Target="https://www.nature.com/articles/s41599-020-0501-9" TargetMode="External"/><Relationship Id="rId7" Type="http://schemas.openxmlformats.org/officeDocument/2006/relationships/hyperlink" Target="https://betterprogramming.pub/should-you-use-machine-learning-73a7746f7280" TargetMode="External"/><Relationship Id="rId8" Type="http://schemas.openxmlformats.org/officeDocument/2006/relationships/slide" Target="../slides/slide32.xml"/><Relationship Id="rId9"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hyperlink" Target="https://www.nature.com/articles/s41599-020-0501-9" TargetMode="External"/><Relationship Id="rId2" Type="http://schemas.openxmlformats.org/officeDocument/2006/relationships/slide" Target="../slides/slide33.xml"/><Relationship Id="rId3"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hyperlink" Target="https://www.scientificamerican.com/article/demystifying-the-black-box-that-is-ai/" TargetMode="External"/><Relationship Id="rId2" Type="http://schemas.openxmlformats.org/officeDocument/2006/relationships/hyperlink" Target="https://www.nature.com/news/can-we-open-the-black-box-of-ai-1.20731" TargetMode="External"/><Relationship Id="rId3" Type="http://schemas.openxmlformats.org/officeDocument/2006/relationships/hyperlink" Target="https://hdsr.mitpress.mit.edu/pub/f9kuryi8/release/6" TargetMode="External"/><Relationship Id="rId4" Type="http://schemas.openxmlformats.org/officeDocument/2006/relationships/slide" Target="../slides/slide37.xml"/><Relationship Id="rId5"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hyperlink" Target="https://www.nigms.nih.gov/training/documents/introduction-to-the-modules.pdf" TargetMode="External"/><Relationship Id="rId2" Type="http://schemas.openxmlformats.org/officeDocument/2006/relationships/slide" Target="../slides/slide42.xml"/><Relationship Id="rId3"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hyperlink" Target="https://www.practicalai.io/categorizing-machine-learning-problems/" TargetMode="External"/><Relationship Id="rId2" Type="http://schemas.openxmlformats.org/officeDocument/2006/relationships/hyperlink" Target="https://www.youtube.com/watch?v=63AP5a_4_sA" TargetMode="External"/><Relationship Id="rId3" Type="http://schemas.openxmlformats.org/officeDocument/2006/relationships/slide" Target="../slides/slide9.xml"/><Relationship Id="rId4"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PlaceHolder 1"/>
          <p:cNvSpPr>
            <a:spLocks noGrp="1"/>
          </p:cNvSpPr>
          <p:nvPr>
            <p:ph type="sldImg"/>
          </p:nvPr>
        </p:nvSpPr>
        <p:spPr>
          <a:xfrm>
            <a:off x="685800" y="1143000"/>
            <a:ext cx="5484240" cy="3084120"/>
          </a:xfrm>
          <a:prstGeom prst="rect">
            <a:avLst/>
          </a:prstGeom>
          <a:ln w="0">
            <a:noFill/>
          </a:ln>
        </p:spPr>
      </p:sp>
      <p:sp>
        <p:nvSpPr>
          <p:cNvPr id="41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Good &amp; Bad ML application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https://hbr.org/2016/11/how-to-tell-if-machine-learning-can-solve-your-business-problem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12" name="PlaceHolder 3"/>
          <p:cNvSpPr>
            <a:spLocks noGrp="1"/>
          </p:cNvSpPr>
          <p:nvPr>
            <p:ph type="sldNum" idx="13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583AB72-207A-4BB8-9FF1-7C099C0D31ED}"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685800" y="1143000"/>
            <a:ext cx="5484240" cy="3084120"/>
          </a:xfrm>
          <a:prstGeom prst="rect">
            <a:avLst/>
          </a:prstGeom>
          <a:ln w="0">
            <a:noFill/>
          </a:ln>
        </p:spPr>
      </p:sp>
      <p:sp>
        <p:nvSpPr>
          <p:cNvPr id="41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Inference vs Prediction ; Understand (inference) vs Predict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https://www.datasciencecentral.com/inference-vs-prediction-in-one-picture/</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https://www.coursera.org/lecture/statistical-genomics/inference-vs-prediction-8-52-PkWHh</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https://askanydifference.com/difference-between-inference-and-prediction/</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15" name="PlaceHolder 3"/>
          <p:cNvSpPr>
            <a:spLocks noGrp="1"/>
          </p:cNvSpPr>
          <p:nvPr>
            <p:ph type="sldNum" idx="13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BE3F8E6-43B8-4823-8ED7-07848A122880}"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sldImg"/>
          </p:nvPr>
        </p:nvSpPr>
        <p:spPr>
          <a:xfrm>
            <a:off x="685800" y="1143000"/>
            <a:ext cx="5484240" cy="3084120"/>
          </a:xfrm>
          <a:prstGeom prst="rect">
            <a:avLst/>
          </a:prstGeom>
          <a:ln w="0">
            <a:noFill/>
          </a:ln>
        </p:spPr>
      </p:sp>
      <p:sp>
        <p:nvSpPr>
          <p:cNvPr id="41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Good &amp; Bad ML application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https://hbr.org/2016/11/how-to-tell-if-machine-learning-can-solve-your-business-problem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18" name="PlaceHolder 3"/>
          <p:cNvSpPr>
            <a:spLocks noGrp="1"/>
          </p:cNvSpPr>
          <p:nvPr>
            <p:ph type="sldNum" idx="13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72E6C04-7018-4523-9A67-E78355CF3B21}"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685800" y="1143000"/>
            <a:ext cx="5484240" cy="3084120"/>
          </a:xfrm>
          <a:prstGeom prst="rect">
            <a:avLst/>
          </a:prstGeom>
          <a:ln w="0">
            <a:noFill/>
          </a:ln>
        </p:spPr>
      </p:sp>
      <p:sp>
        <p:nvSpPr>
          <p:cNvPr id="42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Good &amp; Bad ML application</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https://hbr.org/2016/11/how-to-tell-if-machine-learning-can-solve-your-business-problem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21" name="PlaceHolder 3"/>
          <p:cNvSpPr>
            <a:spLocks noGrp="1"/>
          </p:cNvSpPr>
          <p:nvPr>
            <p:ph type="sldNum" idx="13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18D26A7-D0A7-47C8-9D1E-59B044C220D3}"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PlaceHolder 1"/>
          <p:cNvSpPr>
            <a:spLocks noGrp="1"/>
          </p:cNvSpPr>
          <p:nvPr>
            <p:ph type="sldImg"/>
          </p:nvPr>
        </p:nvSpPr>
        <p:spPr>
          <a:xfrm>
            <a:off x="685800" y="1143000"/>
            <a:ext cx="5484240" cy="3084120"/>
          </a:xfrm>
          <a:prstGeom prst="rect">
            <a:avLst/>
          </a:prstGeom>
          <a:ln w="0">
            <a:noFill/>
          </a:ln>
        </p:spPr>
      </p:sp>
      <p:sp>
        <p:nvSpPr>
          <p:cNvPr id="42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HBR</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https://hbr.org/2016/11/how-to-tell-if-machine-learning-can-solve-your-business-problem</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When not to use ML</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https://www.springboard.com/blog/data-science/when-not-to-use-ml/</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24" name="PlaceHolder 3"/>
          <p:cNvSpPr>
            <a:spLocks noGrp="1"/>
          </p:cNvSpPr>
          <p:nvPr>
            <p:ph type="sldNum" idx="13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83A167F-4FC9-4B00-A8EB-5844C9C3BCCA}"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sldImg"/>
          </p:nvPr>
        </p:nvSpPr>
        <p:spPr>
          <a:xfrm>
            <a:off x="685800" y="1143000"/>
            <a:ext cx="5484240" cy="3084120"/>
          </a:xfrm>
          <a:prstGeom prst="rect">
            <a:avLst/>
          </a:prstGeom>
          <a:ln w="0">
            <a:noFill/>
          </a:ln>
        </p:spPr>
      </p:sp>
      <p:sp>
        <p:nvSpPr>
          <p:cNvPr id="39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Brazil, India, Canada, Singapore, and South Africa are the countries with the highest growth in AI hiring from 2016 to 2020 (Figure 3.1.1). Across the 14 countries analyzed, the AI hiring rate in 2020 was 2.2 times higher, on average, than that in 2016. For the top country, Brazil, the hiring index grew by more than 3.5 times. Moreover, despite the COVID-19 pandemic, AI hiring continued its growth across the 14 sampled countries in 202</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394" name="PlaceHolder 3"/>
          <p:cNvSpPr>
            <a:spLocks noGrp="1"/>
          </p:cNvSpPr>
          <p:nvPr>
            <p:ph type="sldNum" idx="12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DE9B978-AF53-423F-B683-0226017156B5}"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685800" y="1143000"/>
            <a:ext cx="5484240" cy="3084120"/>
          </a:xfrm>
          <a:prstGeom prst="rect">
            <a:avLst/>
          </a:prstGeom>
          <a:ln w="0">
            <a:noFill/>
          </a:ln>
        </p:spPr>
      </p:sp>
      <p:sp>
        <p:nvSpPr>
          <p:cNvPr id="42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27" name="PlaceHolder 3"/>
          <p:cNvSpPr>
            <a:spLocks noGrp="1"/>
          </p:cNvSpPr>
          <p:nvPr>
            <p:ph type="sldNum" idx="13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F5F05E5-AE00-4E34-82FB-D4B0BC9AA696}"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8" name="PlaceHolder 1"/>
          <p:cNvSpPr>
            <a:spLocks noGrp="1"/>
          </p:cNvSpPr>
          <p:nvPr>
            <p:ph type="sldImg"/>
          </p:nvPr>
        </p:nvSpPr>
        <p:spPr>
          <a:xfrm>
            <a:off x="685800" y="1143000"/>
            <a:ext cx="5484240" cy="3084120"/>
          </a:xfrm>
          <a:prstGeom prst="rect">
            <a:avLst/>
          </a:prstGeom>
          <a:ln w="0">
            <a:noFill/>
          </a:ln>
        </p:spPr>
      </p:sp>
      <p:sp>
        <p:nvSpPr>
          <p:cNvPr id="42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30" name="PlaceHolder 3"/>
          <p:cNvSpPr>
            <a:spLocks noGrp="1"/>
          </p:cNvSpPr>
          <p:nvPr>
            <p:ph type="sldNum" idx="13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ACA5502-9796-4516-8EBF-0470038E98F1}"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685800" y="1143000"/>
            <a:ext cx="5484240" cy="3084120"/>
          </a:xfrm>
          <a:prstGeom prst="rect">
            <a:avLst/>
          </a:prstGeom>
          <a:ln w="0">
            <a:noFill/>
          </a:ln>
        </p:spPr>
      </p:sp>
      <p:sp>
        <p:nvSpPr>
          <p:cNvPr id="43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33" name="PlaceHolder 3"/>
          <p:cNvSpPr>
            <a:spLocks noGrp="1"/>
          </p:cNvSpPr>
          <p:nvPr>
            <p:ph type="sldNum" idx="13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4099F4B-01AE-49AA-AE3D-A5A80C89E9FC}"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sldImg"/>
          </p:nvPr>
        </p:nvSpPr>
        <p:spPr>
          <a:xfrm>
            <a:off x="685800" y="1143000"/>
            <a:ext cx="5484240" cy="3084120"/>
          </a:xfrm>
          <a:prstGeom prst="rect">
            <a:avLst/>
          </a:prstGeom>
          <a:ln w="0">
            <a:noFill/>
          </a:ln>
        </p:spPr>
      </p:sp>
      <p:sp>
        <p:nvSpPr>
          <p:cNvPr id="43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36" name="PlaceHolder 3"/>
          <p:cNvSpPr>
            <a:spLocks noGrp="1"/>
          </p:cNvSpPr>
          <p:nvPr>
            <p:ph type="sldNum" idx="140"/>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60AC052-19BF-4BC6-9014-43F33870CE3A}"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685800" y="1143000"/>
            <a:ext cx="5484240" cy="3084120"/>
          </a:xfrm>
          <a:prstGeom prst="rect">
            <a:avLst/>
          </a:prstGeom>
          <a:ln w="0">
            <a:noFill/>
          </a:ln>
        </p:spPr>
      </p:sp>
      <p:sp>
        <p:nvSpPr>
          <p:cNvPr id="43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1" lang="en-US" sz="2000" strike="noStrike" u="none">
                <a:solidFill>
                  <a:srgbClr val="000000"/>
                </a:solidFill>
                <a:effectLst/>
                <a:uFillTx/>
                <a:latin typeface="Arial"/>
              </a:rPr>
              <a:t>Further Resources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https://datacadamia.com/data_mining/overfitting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39" name="PlaceHolder 3"/>
          <p:cNvSpPr>
            <a:spLocks noGrp="1"/>
          </p:cNvSpPr>
          <p:nvPr>
            <p:ph type="sldNum" idx="14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0760EE9-20B2-4BC4-AAAD-D2B431BE5419}"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PlaceHolder 1"/>
          <p:cNvSpPr>
            <a:spLocks noGrp="1"/>
          </p:cNvSpPr>
          <p:nvPr>
            <p:ph type="sldImg"/>
          </p:nvPr>
        </p:nvSpPr>
        <p:spPr>
          <a:xfrm>
            <a:off x="685800" y="1143000"/>
            <a:ext cx="5484240" cy="3084120"/>
          </a:xfrm>
          <a:prstGeom prst="rect">
            <a:avLst/>
          </a:prstGeom>
          <a:ln w="0">
            <a:noFill/>
          </a:ln>
        </p:spPr>
      </p:sp>
      <p:sp>
        <p:nvSpPr>
          <p:cNvPr id="44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42" name="PlaceHolder 3"/>
          <p:cNvSpPr>
            <a:spLocks noGrp="1"/>
          </p:cNvSpPr>
          <p:nvPr>
            <p:ph type="sldNum" idx="14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B85D02C-DFBB-462B-91DF-0FBD400B1E2C}"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685800" y="1143000"/>
            <a:ext cx="5484240" cy="3084120"/>
          </a:xfrm>
          <a:prstGeom prst="rect">
            <a:avLst/>
          </a:prstGeom>
          <a:ln w="0">
            <a:noFill/>
          </a:ln>
        </p:spPr>
      </p:sp>
      <p:sp>
        <p:nvSpPr>
          <p:cNvPr id="44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45" name="PlaceHolder 3"/>
          <p:cNvSpPr>
            <a:spLocks noGrp="1"/>
          </p:cNvSpPr>
          <p:nvPr>
            <p:ph type="sldNum" idx="14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B5B6366-BC00-4450-A98D-61591B3B067F}"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PlaceHolder 1"/>
          <p:cNvSpPr>
            <a:spLocks noGrp="1"/>
          </p:cNvSpPr>
          <p:nvPr>
            <p:ph type="sldImg"/>
          </p:nvPr>
        </p:nvSpPr>
        <p:spPr>
          <a:xfrm>
            <a:off x="685800" y="1143000"/>
            <a:ext cx="5484240" cy="3084120"/>
          </a:xfrm>
          <a:prstGeom prst="rect">
            <a:avLst/>
          </a:prstGeom>
          <a:ln w="0">
            <a:noFill/>
          </a:ln>
        </p:spPr>
      </p:sp>
      <p:sp>
        <p:nvSpPr>
          <p:cNvPr id="44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48" name="PlaceHolder 3"/>
          <p:cNvSpPr>
            <a:spLocks noGrp="1"/>
          </p:cNvSpPr>
          <p:nvPr>
            <p:ph type="sldNum" idx="14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131DBF92-D436-45A5-8B6F-08EC0354DF20}"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685800" y="1143000"/>
            <a:ext cx="5484240" cy="3084120"/>
          </a:xfrm>
          <a:prstGeom prst="rect">
            <a:avLst/>
          </a:prstGeom>
          <a:ln w="0">
            <a:noFill/>
          </a:ln>
        </p:spPr>
      </p:sp>
      <p:sp>
        <p:nvSpPr>
          <p:cNvPr id="45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51" name="PlaceHolder 3"/>
          <p:cNvSpPr>
            <a:spLocks noGrp="1"/>
          </p:cNvSpPr>
          <p:nvPr>
            <p:ph type="sldNum" idx="14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2556398-3AEF-482C-8449-7B9FB136F0F7}"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PlaceHolder 1"/>
          <p:cNvSpPr>
            <a:spLocks noGrp="1"/>
          </p:cNvSpPr>
          <p:nvPr>
            <p:ph type="sldImg"/>
          </p:nvPr>
        </p:nvSpPr>
        <p:spPr>
          <a:xfrm>
            <a:off x="685800" y="1143000"/>
            <a:ext cx="5484240" cy="3084120"/>
          </a:xfrm>
          <a:prstGeom prst="rect">
            <a:avLst/>
          </a:prstGeom>
          <a:ln w="0">
            <a:noFill/>
          </a:ln>
        </p:spPr>
      </p:sp>
      <p:sp>
        <p:nvSpPr>
          <p:cNvPr id="45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54" name="PlaceHolder 3"/>
          <p:cNvSpPr>
            <a:spLocks noGrp="1"/>
          </p:cNvSpPr>
          <p:nvPr>
            <p:ph type="sldNum" idx="14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9A77580-4FA6-4221-AC4D-013F026CA9C3}"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PlaceHolder 1"/>
          <p:cNvSpPr>
            <a:spLocks noGrp="1"/>
          </p:cNvSpPr>
          <p:nvPr>
            <p:ph type="sldImg"/>
          </p:nvPr>
        </p:nvSpPr>
        <p:spPr>
          <a:xfrm>
            <a:off x="685800" y="1143000"/>
            <a:ext cx="5484240" cy="3084120"/>
          </a:xfrm>
          <a:prstGeom prst="rect">
            <a:avLst/>
          </a:prstGeom>
          <a:ln w="0">
            <a:noFill/>
          </a:ln>
        </p:spPr>
      </p:sp>
      <p:sp>
        <p:nvSpPr>
          <p:cNvPr id="39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To develop a comprehensive, real-time portrait of labor market demand, Burning Glass aggregated job postings, removed duplicates, and extracted data from job posting text.</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On average, the share of AI job postings among all job postings in 2020 is more than five times larger than in 2013. Of the six countries, Singapore exhibits the largest growth, as its percentage of AI job postings across all job roles in 2020 is 13.5 times larger than in 2013. The United States is the only country among the six that recorded a decrease in its share of AI job postings from 2019 to 2020—the first drop in six years. This may be due to the coronavirus pandemic or the country’s relatively more mature AI labor market. </a:t>
            </a:r>
            <a:endParaRPr b="0" lang="en-US" sz="2000" strike="noStrike" u="none">
              <a:solidFill>
                <a:srgbClr val="000000"/>
              </a:solidFill>
              <a:effectLst/>
              <a:uFillTx/>
              <a:latin typeface="Arial"/>
            </a:endParaRPr>
          </a:p>
        </p:txBody>
      </p:sp>
      <p:sp>
        <p:nvSpPr>
          <p:cNvPr id="397" name="PlaceHolder 3"/>
          <p:cNvSpPr>
            <a:spLocks noGrp="1"/>
          </p:cNvSpPr>
          <p:nvPr>
            <p:ph type="sldNum" idx="12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768CC53-0A01-4761-B705-6E63B5958FCB}"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685800" y="1143000"/>
            <a:ext cx="5484240" cy="3084120"/>
          </a:xfrm>
          <a:prstGeom prst="rect">
            <a:avLst/>
          </a:prstGeom>
          <a:ln w="0">
            <a:noFill/>
          </a:ln>
        </p:spPr>
      </p:sp>
      <p:sp>
        <p:nvSpPr>
          <p:cNvPr id="45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57" name="PlaceHolder 3"/>
          <p:cNvSpPr>
            <a:spLocks noGrp="1"/>
          </p:cNvSpPr>
          <p:nvPr>
            <p:ph type="sldNum" idx="14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DBB036C-E0EE-4C54-8CF5-930E0306DA83}"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PlaceHolder 1"/>
          <p:cNvSpPr>
            <a:spLocks noGrp="1"/>
          </p:cNvSpPr>
          <p:nvPr>
            <p:ph type="sldImg"/>
          </p:nvPr>
        </p:nvSpPr>
        <p:spPr>
          <a:xfrm>
            <a:off x="685800" y="1143000"/>
            <a:ext cx="5484240" cy="3084120"/>
          </a:xfrm>
          <a:prstGeom prst="rect">
            <a:avLst/>
          </a:prstGeom>
          <a:ln w="0">
            <a:noFill/>
          </a:ln>
        </p:spPr>
      </p:sp>
      <p:sp>
        <p:nvSpPr>
          <p:cNvPr id="45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sng">
                <a:solidFill>
                  <a:srgbClr val="000000"/>
                </a:solidFill>
                <a:effectLst/>
                <a:uFillTx/>
                <a:latin typeface="Arial"/>
                <a:hlinkClick r:id="rId1"/>
              </a:rPr>
              <a:t>https://www.eteam.io/blog/the-dark-side-of-artificial-intelligence-and-machine-learning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https://towardsdatascience.com/the-limitations-of-machine-learning-a00e0c3040c6</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https://www.eteam.io/blog/the-dark-side-of-artificial-intelligence-and-machine-learning</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4"/>
              </a:rPr>
              <a:t>https://www.ibm.com/cloud/learn/ai-ethics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5"/>
              </a:rPr>
              <a:t>https://whatis.techtarget.com/definition/AI-code-of-ethics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6"/>
              </a:rPr>
              <a:t>https://www.nature.com/articles/s41599-020-0501-9</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7"/>
              </a:rPr>
              <a:t>https://betterprogramming.pub/should-you-use-machine-learning-73a7746f7280</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Are you fully aware of the societal effects of your machine learning model? For example, have you researched whether or not this model may further socioeconomic inequality, or if it may create divisions between people in different socioeconomic groups? It is important that you fully understand the effects of your model beyond your specific engineering or business problem. If your model is prone to algorithmic bias, it is important that you try to address this problem ahead of time, and try to create a training pipeline that removes as much bias as possible from the data. In addition, it is important to be aware of how this model may be abused by adversaries. Are there any ways for personal information to be obtained by reverse engineering the model’s outputs? Can industry secrets be leaked? With respect to these issues, it is important that you understand what data is visible through the outputs of your model, and who is able to access these outputs directly. It may be useful to obfuscate the outputs, so that you can control what information is revealed, and provide strictly what is necessary. </a:t>
            </a:r>
            <a:endParaRPr b="0" lang="en-US" sz="2000" strike="noStrike" u="none">
              <a:solidFill>
                <a:srgbClr val="000000"/>
              </a:solidFill>
              <a:effectLst/>
              <a:uFillTx/>
              <a:latin typeface="Arial"/>
            </a:endParaRPr>
          </a:p>
        </p:txBody>
      </p:sp>
      <p:sp>
        <p:nvSpPr>
          <p:cNvPr id="460" name="PlaceHolder 3"/>
          <p:cNvSpPr>
            <a:spLocks noGrp="1"/>
          </p:cNvSpPr>
          <p:nvPr>
            <p:ph type="sldNum" idx="14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F544CB3-8B69-4F2A-8A60-B54657D910DA}"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PlaceHolder 1"/>
          <p:cNvSpPr>
            <a:spLocks noGrp="1"/>
          </p:cNvSpPr>
          <p:nvPr>
            <p:ph type="sldImg"/>
          </p:nvPr>
        </p:nvSpPr>
        <p:spPr>
          <a:xfrm>
            <a:off x="685800" y="1143000"/>
            <a:ext cx="5484240" cy="3084120"/>
          </a:xfrm>
          <a:prstGeom prst="rect">
            <a:avLst/>
          </a:prstGeom>
          <a:ln w="0">
            <a:noFill/>
          </a:ln>
        </p:spPr>
      </p:sp>
      <p:sp>
        <p:nvSpPr>
          <p:cNvPr id="46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sng">
                <a:solidFill>
                  <a:srgbClr val="000000"/>
                </a:solidFill>
                <a:effectLst/>
                <a:uFillTx/>
                <a:latin typeface="Arial"/>
                <a:hlinkClick r:id="rId1"/>
              </a:rPr>
              <a:t>https://www.nature.com/articles/s41599-020-0501-9</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63" name="PlaceHolder 3"/>
          <p:cNvSpPr>
            <a:spLocks noGrp="1"/>
          </p:cNvSpPr>
          <p:nvPr>
            <p:ph type="sldNum" idx="14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6AB468A-5738-4FA7-96B0-B9C734D86139}"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sldImg"/>
          </p:nvPr>
        </p:nvSpPr>
        <p:spPr>
          <a:xfrm>
            <a:off x="685800" y="1143000"/>
            <a:ext cx="5484240" cy="3084120"/>
          </a:xfrm>
          <a:prstGeom prst="rect">
            <a:avLst/>
          </a:prstGeom>
          <a:ln w="0">
            <a:noFill/>
          </a:ln>
        </p:spPr>
      </p:sp>
      <p:sp>
        <p:nvSpPr>
          <p:cNvPr id="46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66" name="PlaceHolder 3"/>
          <p:cNvSpPr>
            <a:spLocks noGrp="1"/>
          </p:cNvSpPr>
          <p:nvPr>
            <p:ph type="sldNum" idx="150"/>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8422927-737D-4511-AA15-D3BE8CB54C1F}"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PlaceHolder 1"/>
          <p:cNvSpPr>
            <a:spLocks noGrp="1"/>
          </p:cNvSpPr>
          <p:nvPr>
            <p:ph type="sldImg"/>
          </p:nvPr>
        </p:nvSpPr>
        <p:spPr>
          <a:xfrm>
            <a:off x="685800" y="1143000"/>
            <a:ext cx="5484240" cy="3084120"/>
          </a:xfrm>
          <a:prstGeom prst="rect">
            <a:avLst/>
          </a:prstGeom>
          <a:ln w="0">
            <a:noFill/>
          </a:ln>
        </p:spPr>
      </p:sp>
      <p:sp>
        <p:nvSpPr>
          <p:cNvPr id="46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69" name="PlaceHolder 3"/>
          <p:cNvSpPr>
            <a:spLocks noGrp="1"/>
          </p:cNvSpPr>
          <p:nvPr>
            <p:ph type="sldNum" idx="15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98A7BAD-DE19-426A-888E-CDDAE6C202C4}"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sldImg"/>
          </p:nvPr>
        </p:nvSpPr>
        <p:spPr>
          <a:xfrm>
            <a:off x="685800" y="1143000"/>
            <a:ext cx="5484240" cy="3084120"/>
          </a:xfrm>
          <a:prstGeom prst="rect">
            <a:avLst/>
          </a:prstGeom>
          <a:ln w="0">
            <a:noFill/>
          </a:ln>
        </p:spPr>
      </p:sp>
      <p:sp>
        <p:nvSpPr>
          <p:cNvPr id="47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72" name="PlaceHolder 3"/>
          <p:cNvSpPr>
            <a:spLocks noGrp="1"/>
          </p:cNvSpPr>
          <p:nvPr>
            <p:ph type="sldNum" idx="15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7BC5019-6925-404E-A159-1C0B5398204B}"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PlaceHolder 1"/>
          <p:cNvSpPr>
            <a:spLocks noGrp="1"/>
          </p:cNvSpPr>
          <p:nvPr>
            <p:ph type="sldImg"/>
          </p:nvPr>
        </p:nvSpPr>
        <p:spPr>
          <a:xfrm>
            <a:off x="685800" y="1143000"/>
            <a:ext cx="5484240" cy="3084120"/>
          </a:xfrm>
          <a:prstGeom prst="rect">
            <a:avLst/>
          </a:prstGeom>
          <a:ln w="0">
            <a:noFill/>
          </a:ln>
        </p:spPr>
      </p:sp>
      <p:sp>
        <p:nvSpPr>
          <p:cNvPr id="47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sng">
                <a:solidFill>
                  <a:srgbClr val="000000"/>
                </a:solidFill>
                <a:effectLst/>
                <a:uFillTx/>
                <a:latin typeface="Arial"/>
                <a:hlinkClick r:id="rId1"/>
              </a:rPr>
              <a:t>https://www.scientificamerican.com/article/demystifying-the-black-box-that-is-ai/</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https://www.nature.com/news/can-we-open-the-black-box-of-ai-1.20731</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3"/>
              </a:rPr>
              <a:t>https://hdsr.mitpress.mit.edu/pub/f9kuryi8/release/6</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75" name="PlaceHolder 3"/>
          <p:cNvSpPr>
            <a:spLocks noGrp="1"/>
          </p:cNvSpPr>
          <p:nvPr>
            <p:ph type="sldNum" idx="15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6043CFB-BB35-475E-B1FF-FBB37E8BC161}"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sldImg"/>
          </p:nvPr>
        </p:nvSpPr>
        <p:spPr>
          <a:xfrm>
            <a:off x="685800" y="1143000"/>
            <a:ext cx="5484240" cy="3084120"/>
          </a:xfrm>
          <a:prstGeom prst="rect">
            <a:avLst/>
          </a:prstGeom>
          <a:ln w="0">
            <a:noFill/>
          </a:ln>
        </p:spPr>
      </p:sp>
      <p:sp>
        <p:nvSpPr>
          <p:cNvPr id="39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The total global investment in AI, including private investment, public offerings, M&amp;A, and minority stakes, increased by 40% in 2020 relative to 2019 for a total of USD 67.9 billion.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Given the pandemic, many small businesses have suffered disproportionately. As a result, industry consolidation and increased M&amp;A activity in 2020 are driving up the total corporate investment in AI. M&amp;A made up the majority of the total investment amount in 2020, increasing by 121.7% relative to 2019</a:t>
            </a:r>
            <a:endParaRPr b="0" lang="en-US" sz="2000" strike="noStrike" u="none">
              <a:solidFill>
                <a:srgbClr val="000000"/>
              </a:solidFill>
              <a:effectLst/>
              <a:uFillTx/>
              <a:latin typeface="Arial"/>
            </a:endParaRPr>
          </a:p>
        </p:txBody>
      </p:sp>
      <p:sp>
        <p:nvSpPr>
          <p:cNvPr id="400" name="PlaceHolder 3"/>
          <p:cNvSpPr>
            <a:spLocks noGrp="1"/>
          </p:cNvSpPr>
          <p:nvPr>
            <p:ph type="sldNum" idx="12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D4FC78D-F2FB-441D-9AE3-027A46112707}"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PlaceHolder 1"/>
          <p:cNvSpPr>
            <a:spLocks noGrp="1"/>
          </p:cNvSpPr>
          <p:nvPr>
            <p:ph type="sldImg"/>
          </p:nvPr>
        </p:nvSpPr>
        <p:spPr>
          <a:xfrm>
            <a:off x="685800" y="1143000"/>
            <a:ext cx="5484240" cy="3084120"/>
          </a:xfrm>
          <a:prstGeom prst="rect">
            <a:avLst/>
          </a:prstGeom>
          <a:ln w="0">
            <a:noFill/>
          </a:ln>
        </p:spPr>
      </p:sp>
      <p:sp>
        <p:nvSpPr>
          <p:cNvPr id="47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78" name="PlaceHolder 3"/>
          <p:cNvSpPr>
            <a:spLocks noGrp="1"/>
          </p:cNvSpPr>
          <p:nvPr>
            <p:ph type="sldNum" idx="15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46DE917-6560-4A18-AD3E-B8D78E74EBE4}"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PlaceHolder 1"/>
          <p:cNvSpPr>
            <a:spLocks noGrp="1"/>
          </p:cNvSpPr>
          <p:nvPr>
            <p:ph type="sldImg"/>
          </p:nvPr>
        </p:nvSpPr>
        <p:spPr>
          <a:xfrm>
            <a:off x="685800" y="1143000"/>
            <a:ext cx="5484240" cy="3084120"/>
          </a:xfrm>
          <a:prstGeom prst="rect">
            <a:avLst/>
          </a:prstGeom>
          <a:ln w="0">
            <a:noFill/>
          </a:ln>
        </p:spPr>
      </p:sp>
      <p:sp>
        <p:nvSpPr>
          <p:cNvPr id="48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sng">
                <a:solidFill>
                  <a:srgbClr val="000000"/>
                </a:solidFill>
                <a:effectLst/>
                <a:uFillTx/>
                <a:latin typeface="Arial"/>
                <a:hlinkClick r:id="rId1"/>
              </a:rPr>
              <a:t>https://www.nigms.nih.gov/training/documents/introduction-to-the-modules.pdf</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p:txBody>
      </p:sp>
      <p:sp>
        <p:nvSpPr>
          <p:cNvPr id="481" name="PlaceHolder 3"/>
          <p:cNvSpPr>
            <a:spLocks noGrp="1"/>
          </p:cNvSpPr>
          <p:nvPr>
            <p:ph type="sldNum" idx="15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AA9B5B34-8A47-47D2-8291-E6A6194ADDFA}"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PlaceHolder 1"/>
          <p:cNvSpPr>
            <a:spLocks noGrp="1"/>
          </p:cNvSpPr>
          <p:nvPr>
            <p:ph type="sldImg"/>
          </p:nvPr>
        </p:nvSpPr>
        <p:spPr>
          <a:xfrm>
            <a:off x="685800" y="1143000"/>
            <a:ext cx="5484240" cy="3084120"/>
          </a:xfrm>
          <a:prstGeom prst="rect">
            <a:avLst/>
          </a:prstGeom>
          <a:ln w="0">
            <a:noFill/>
          </a:ln>
        </p:spPr>
      </p:sp>
      <p:sp>
        <p:nvSpPr>
          <p:cNvPr id="48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84" name="PlaceHolder 3"/>
          <p:cNvSpPr>
            <a:spLocks noGrp="1"/>
          </p:cNvSpPr>
          <p:nvPr>
            <p:ph type="sldNum" idx="15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FA33148B-4FFA-4716-BF22-48B07B085BD8}"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5" name="PlaceHolder 1"/>
          <p:cNvSpPr>
            <a:spLocks noGrp="1"/>
          </p:cNvSpPr>
          <p:nvPr>
            <p:ph type="sldImg"/>
          </p:nvPr>
        </p:nvSpPr>
        <p:spPr>
          <a:xfrm>
            <a:off x="685800" y="1143000"/>
            <a:ext cx="5484240" cy="3084120"/>
          </a:xfrm>
          <a:prstGeom prst="rect">
            <a:avLst/>
          </a:prstGeom>
          <a:ln w="0">
            <a:noFill/>
          </a:ln>
        </p:spPr>
      </p:sp>
      <p:sp>
        <p:nvSpPr>
          <p:cNvPr id="48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87" name="PlaceHolder 3"/>
          <p:cNvSpPr>
            <a:spLocks noGrp="1"/>
          </p:cNvSpPr>
          <p:nvPr>
            <p:ph type="sldNum" idx="15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DB3E8C3F-5A24-4C0A-BE69-2D57275C46D9}"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PlaceHolder 1"/>
          <p:cNvSpPr>
            <a:spLocks noGrp="1"/>
          </p:cNvSpPr>
          <p:nvPr>
            <p:ph type="sldImg"/>
          </p:nvPr>
        </p:nvSpPr>
        <p:spPr>
          <a:xfrm>
            <a:off x="685800" y="1143000"/>
            <a:ext cx="5484240" cy="3084120"/>
          </a:xfrm>
          <a:prstGeom prst="rect">
            <a:avLst/>
          </a:prstGeom>
          <a:ln w="0">
            <a:noFill/>
          </a:ln>
        </p:spPr>
      </p:sp>
      <p:sp>
        <p:nvSpPr>
          <p:cNvPr id="48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90" name="PlaceHolder 3"/>
          <p:cNvSpPr>
            <a:spLocks noGrp="1"/>
          </p:cNvSpPr>
          <p:nvPr>
            <p:ph type="sldNum" idx="15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9A0F046-74FB-4D03-B386-77957FCA6CEB}"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PlaceHolder 1"/>
          <p:cNvSpPr>
            <a:spLocks noGrp="1"/>
          </p:cNvSpPr>
          <p:nvPr>
            <p:ph type="sldImg"/>
          </p:nvPr>
        </p:nvSpPr>
        <p:spPr>
          <a:xfrm>
            <a:off x="685800" y="1143000"/>
            <a:ext cx="5484240" cy="3084120"/>
          </a:xfrm>
          <a:prstGeom prst="rect">
            <a:avLst/>
          </a:prstGeom>
          <a:ln w="0">
            <a:noFill/>
          </a:ln>
        </p:spPr>
      </p:sp>
      <p:sp>
        <p:nvSpPr>
          <p:cNvPr id="49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93" name="PlaceHolder 3"/>
          <p:cNvSpPr>
            <a:spLocks noGrp="1"/>
          </p:cNvSpPr>
          <p:nvPr>
            <p:ph type="sldNum" idx="15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68DF3616-A783-4BA5-9A0F-A0E440DCCB7F}"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PlaceHolder 1"/>
          <p:cNvSpPr>
            <a:spLocks noGrp="1"/>
          </p:cNvSpPr>
          <p:nvPr>
            <p:ph type="sldImg"/>
          </p:nvPr>
        </p:nvSpPr>
        <p:spPr>
          <a:xfrm>
            <a:off x="685800" y="1143000"/>
            <a:ext cx="5484240" cy="3084120"/>
          </a:xfrm>
          <a:prstGeom prst="rect">
            <a:avLst/>
          </a:prstGeom>
          <a:ln w="0">
            <a:noFill/>
          </a:ln>
        </p:spPr>
      </p:sp>
      <p:sp>
        <p:nvSpPr>
          <p:cNvPr id="49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96" name="PlaceHolder 3"/>
          <p:cNvSpPr>
            <a:spLocks noGrp="1"/>
          </p:cNvSpPr>
          <p:nvPr>
            <p:ph type="sldNum" idx="160"/>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9FD8778-272D-45D8-AAEE-2123ABB091D0}"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PlaceHolder 1"/>
          <p:cNvSpPr>
            <a:spLocks noGrp="1"/>
          </p:cNvSpPr>
          <p:nvPr>
            <p:ph type="sldImg"/>
          </p:nvPr>
        </p:nvSpPr>
        <p:spPr>
          <a:xfrm>
            <a:off x="685800" y="1143000"/>
            <a:ext cx="5484240" cy="3084120"/>
          </a:xfrm>
          <a:prstGeom prst="rect">
            <a:avLst/>
          </a:prstGeom>
          <a:ln w="0">
            <a:noFill/>
          </a:ln>
        </p:spPr>
      </p:sp>
      <p:sp>
        <p:nvSpPr>
          <p:cNvPr id="49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99" name="PlaceHolder 3"/>
          <p:cNvSpPr>
            <a:spLocks noGrp="1"/>
          </p:cNvSpPr>
          <p:nvPr>
            <p:ph type="sldNum" idx="16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8D91CBAA-1122-4AC6-862D-1CB289CD9B92}"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PlaceHolder 1"/>
          <p:cNvSpPr>
            <a:spLocks noGrp="1"/>
          </p:cNvSpPr>
          <p:nvPr>
            <p:ph type="sldImg"/>
          </p:nvPr>
        </p:nvSpPr>
        <p:spPr>
          <a:xfrm>
            <a:off x="685800" y="1143000"/>
            <a:ext cx="5484240" cy="3084120"/>
          </a:xfrm>
          <a:prstGeom prst="rect">
            <a:avLst/>
          </a:prstGeom>
          <a:ln w="0">
            <a:noFill/>
          </a:ln>
        </p:spPr>
      </p:sp>
      <p:sp>
        <p:nvSpPr>
          <p:cNvPr id="50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02" name="PlaceHolder 3"/>
          <p:cNvSpPr>
            <a:spLocks noGrp="1"/>
          </p:cNvSpPr>
          <p:nvPr>
            <p:ph type="sldNum" idx="16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EBCDA4F-DCE4-4A8C-A3EC-D02F8A80EE56}"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sldImg"/>
          </p:nvPr>
        </p:nvSpPr>
        <p:spPr>
          <a:xfrm>
            <a:off x="685800" y="1143000"/>
            <a:ext cx="5484240" cy="3084120"/>
          </a:xfrm>
          <a:prstGeom prst="rect">
            <a:avLst/>
          </a:prstGeom>
          <a:ln w="0">
            <a:noFill/>
          </a:ln>
        </p:spPr>
      </p:sp>
      <p:sp>
        <p:nvSpPr>
          <p:cNvPr id="40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The ranking of the top 10 focus areas that receive the greatest amount of private investment in 2020 as well as their respective investment amount in 2019.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none">
                <a:solidFill>
                  <a:srgbClr val="000000"/>
                </a:solidFill>
                <a:effectLst/>
                <a:uFillTx/>
                <a:latin typeface="Arial"/>
              </a:rPr>
              <a:t>The “Drugs, Cancer, Molecular, Drug Discovery” area tops the list, with more than USD 13.8 billion in private AI investment—4.5 times higher than 2019— followed by “Autonomous Vehicles, Fleet, Autonomous Driving, Road” (USD 4.5 billion), and “Students, Courses, Edtech, English Language” (USD 4.1 billion). In addition to Drugs, Cancer, Molecular, Drug Discovery,” both “Games, Fans, Gaming, Football” and “Students, Courses, Edtech, English Language” saw a significant increase in the amount of private AI investment from 2019 to 2020. </a:t>
            </a:r>
            <a:endParaRPr b="0" lang="en-US" sz="2000" strike="noStrike" u="none">
              <a:solidFill>
                <a:srgbClr val="000000"/>
              </a:solidFill>
              <a:effectLst/>
              <a:uFillTx/>
              <a:latin typeface="Arial"/>
            </a:endParaRPr>
          </a:p>
        </p:txBody>
      </p:sp>
      <p:sp>
        <p:nvSpPr>
          <p:cNvPr id="403" name="PlaceHolder 3"/>
          <p:cNvSpPr>
            <a:spLocks noGrp="1"/>
          </p:cNvSpPr>
          <p:nvPr>
            <p:ph type="sldNum" idx="12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4A367427-69FB-4ADB-A2D5-3F07F37A866A}"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PlaceHolder 1"/>
          <p:cNvSpPr>
            <a:spLocks noGrp="1"/>
          </p:cNvSpPr>
          <p:nvPr>
            <p:ph type="sldImg"/>
          </p:nvPr>
        </p:nvSpPr>
        <p:spPr>
          <a:xfrm>
            <a:off x="685800" y="1143000"/>
            <a:ext cx="5484240" cy="3084120"/>
          </a:xfrm>
          <a:prstGeom prst="rect">
            <a:avLst/>
          </a:prstGeom>
          <a:ln w="0">
            <a:noFill/>
          </a:ln>
        </p:spPr>
      </p:sp>
      <p:sp>
        <p:nvSpPr>
          <p:cNvPr id="50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05" name="PlaceHolder 3"/>
          <p:cNvSpPr>
            <a:spLocks noGrp="1"/>
          </p:cNvSpPr>
          <p:nvPr>
            <p:ph type="sldNum" idx="16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98C87D1F-061F-44EB-957A-33B30D3B4FD5}"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PlaceHolder 1"/>
          <p:cNvSpPr>
            <a:spLocks noGrp="1"/>
          </p:cNvSpPr>
          <p:nvPr>
            <p:ph type="sldImg"/>
          </p:nvPr>
        </p:nvSpPr>
        <p:spPr>
          <a:xfrm>
            <a:off x="685800" y="1143000"/>
            <a:ext cx="5484240" cy="3084120"/>
          </a:xfrm>
          <a:prstGeom prst="rect">
            <a:avLst/>
          </a:prstGeom>
          <a:ln w="0">
            <a:noFill/>
          </a:ln>
        </p:spPr>
      </p:sp>
      <p:sp>
        <p:nvSpPr>
          <p:cNvPr id="507"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08" name="PlaceHolder 3"/>
          <p:cNvSpPr>
            <a:spLocks noGrp="1"/>
          </p:cNvSpPr>
          <p:nvPr>
            <p:ph type="sldNum" idx="164"/>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39651ED-CF95-4C0C-A1EA-64544286F8A3}"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685800" y="1143000"/>
            <a:ext cx="5484240" cy="3084120"/>
          </a:xfrm>
          <a:prstGeom prst="rect">
            <a:avLst/>
          </a:prstGeom>
          <a:ln w="0">
            <a:noFill/>
          </a:ln>
        </p:spPr>
      </p:sp>
      <p:sp>
        <p:nvSpPr>
          <p:cNvPr id="510"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11" name="PlaceHolder 3"/>
          <p:cNvSpPr>
            <a:spLocks noGrp="1"/>
          </p:cNvSpPr>
          <p:nvPr>
            <p:ph type="sldNum" idx="165"/>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2013C325-A29C-4366-A8B7-03D4E5A1885D}"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2" name="PlaceHolder 1"/>
          <p:cNvSpPr>
            <a:spLocks noGrp="1"/>
          </p:cNvSpPr>
          <p:nvPr>
            <p:ph type="sldImg"/>
          </p:nvPr>
        </p:nvSpPr>
        <p:spPr>
          <a:xfrm>
            <a:off x="685800" y="1143000"/>
            <a:ext cx="5484240" cy="3084120"/>
          </a:xfrm>
          <a:prstGeom prst="rect">
            <a:avLst/>
          </a:prstGeom>
          <a:ln w="0">
            <a:noFill/>
          </a:ln>
        </p:spPr>
      </p:sp>
      <p:sp>
        <p:nvSpPr>
          <p:cNvPr id="513"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14" name="PlaceHolder 3"/>
          <p:cNvSpPr>
            <a:spLocks noGrp="1"/>
          </p:cNvSpPr>
          <p:nvPr>
            <p:ph type="sldNum" idx="166"/>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BA02915-5F1D-4115-B057-23168FADD61E}"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685800" y="1143000"/>
            <a:ext cx="5484240" cy="3084120"/>
          </a:xfrm>
          <a:prstGeom prst="rect">
            <a:avLst/>
          </a:prstGeom>
          <a:ln w="0">
            <a:noFill/>
          </a:ln>
        </p:spPr>
      </p:sp>
      <p:sp>
        <p:nvSpPr>
          <p:cNvPr id="516"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17" name="PlaceHolder 3"/>
          <p:cNvSpPr>
            <a:spLocks noGrp="1"/>
          </p:cNvSpPr>
          <p:nvPr>
            <p:ph type="sldNum" idx="167"/>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DF65160-FFA1-46D6-949B-CDD0198A2338}"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PlaceHolder 1"/>
          <p:cNvSpPr>
            <a:spLocks noGrp="1"/>
          </p:cNvSpPr>
          <p:nvPr>
            <p:ph type="sldImg"/>
          </p:nvPr>
        </p:nvSpPr>
        <p:spPr>
          <a:xfrm>
            <a:off x="685800" y="1143000"/>
            <a:ext cx="5484240" cy="3084120"/>
          </a:xfrm>
          <a:prstGeom prst="rect">
            <a:avLst/>
          </a:prstGeom>
          <a:ln w="0">
            <a:noFill/>
          </a:ln>
        </p:spPr>
      </p:sp>
      <p:sp>
        <p:nvSpPr>
          <p:cNvPr id="519"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20" name="PlaceHolder 3"/>
          <p:cNvSpPr>
            <a:spLocks noGrp="1"/>
          </p:cNvSpPr>
          <p:nvPr>
            <p:ph type="sldNum" idx="168"/>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4212F55-D01F-4C1E-8F6F-C12C07E664A0}"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685800" y="1143000"/>
            <a:ext cx="5484240" cy="3084120"/>
          </a:xfrm>
          <a:prstGeom prst="rect">
            <a:avLst/>
          </a:prstGeom>
          <a:ln w="0">
            <a:noFill/>
          </a:ln>
        </p:spPr>
      </p:sp>
      <p:sp>
        <p:nvSpPr>
          <p:cNvPr id="522"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Explain each point as explained in the reference website; </a:t>
            </a:r>
            <a:endParaRPr b="0" lang="en-US" sz="2000" strike="noStrike" u="none">
              <a:solidFill>
                <a:srgbClr val="000000"/>
              </a:solidFill>
              <a:effectLst/>
              <a:uFillTx/>
              <a:latin typeface="Arial"/>
            </a:endParaRPr>
          </a:p>
        </p:txBody>
      </p:sp>
      <p:sp>
        <p:nvSpPr>
          <p:cNvPr id="523" name="PlaceHolder 3"/>
          <p:cNvSpPr>
            <a:spLocks noGrp="1"/>
          </p:cNvSpPr>
          <p:nvPr>
            <p:ph type="sldNum" idx="169"/>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C122C342-0343-4F14-9BB3-3B2F81F7FAD0}"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PlaceHolder 1"/>
          <p:cNvSpPr>
            <a:spLocks noGrp="1"/>
          </p:cNvSpPr>
          <p:nvPr>
            <p:ph type="sldImg"/>
          </p:nvPr>
        </p:nvSpPr>
        <p:spPr>
          <a:xfrm>
            <a:off x="685800" y="1143000"/>
            <a:ext cx="5484240" cy="3084120"/>
          </a:xfrm>
          <a:prstGeom prst="rect">
            <a:avLst/>
          </a:prstGeom>
          <a:ln w="0">
            <a:noFill/>
          </a:ln>
        </p:spPr>
      </p:sp>
      <p:sp>
        <p:nvSpPr>
          <p:cNvPr id="52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26" name="PlaceHolder 3"/>
          <p:cNvSpPr>
            <a:spLocks noGrp="1"/>
          </p:cNvSpPr>
          <p:nvPr>
            <p:ph type="sldNum" idx="170"/>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E26FD471-9B9A-4120-9CA4-152996249A99}"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685800" y="1143000"/>
            <a:ext cx="5484240" cy="3084120"/>
          </a:xfrm>
          <a:prstGeom prst="rect">
            <a:avLst/>
          </a:prstGeom>
          <a:ln w="0">
            <a:noFill/>
          </a:ln>
        </p:spPr>
      </p:sp>
      <p:sp>
        <p:nvSpPr>
          <p:cNvPr id="52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29" name="PlaceHolder 3"/>
          <p:cNvSpPr>
            <a:spLocks noGrp="1"/>
          </p:cNvSpPr>
          <p:nvPr>
            <p:ph type="sldNum" idx="17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3EB336F3-ADD5-47E0-B29E-09DDF5DAC1F7}"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0" name="PlaceHolder 1"/>
          <p:cNvSpPr>
            <a:spLocks noGrp="1"/>
          </p:cNvSpPr>
          <p:nvPr>
            <p:ph type="sldImg"/>
          </p:nvPr>
        </p:nvSpPr>
        <p:spPr>
          <a:xfrm>
            <a:off x="685800" y="1143000"/>
            <a:ext cx="5484240" cy="3084120"/>
          </a:xfrm>
          <a:prstGeom prst="rect">
            <a:avLst/>
          </a:prstGeom>
          <a:ln w="0">
            <a:noFill/>
          </a:ln>
        </p:spPr>
      </p:sp>
      <p:sp>
        <p:nvSpPr>
          <p:cNvPr id="531"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32" name="PlaceHolder 3"/>
          <p:cNvSpPr>
            <a:spLocks noGrp="1"/>
          </p:cNvSpPr>
          <p:nvPr>
            <p:ph type="sldNum" idx="172"/>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79C8E1BE-A567-4EC0-B19E-0EB53474A65A}"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4" name="PlaceHolder 1"/>
          <p:cNvSpPr>
            <a:spLocks noGrp="1"/>
          </p:cNvSpPr>
          <p:nvPr>
            <p:ph type="sldImg"/>
          </p:nvPr>
        </p:nvSpPr>
        <p:spPr>
          <a:xfrm>
            <a:off x="685800" y="1143000"/>
            <a:ext cx="5484240" cy="3084120"/>
          </a:xfrm>
          <a:prstGeom prst="rect">
            <a:avLst/>
          </a:prstGeom>
          <a:ln w="0">
            <a:noFill/>
          </a:ln>
        </p:spPr>
      </p:sp>
      <p:sp>
        <p:nvSpPr>
          <p:cNvPr id="405"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406" name="PlaceHolder 3"/>
          <p:cNvSpPr>
            <a:spLocks noGrp="1"/>
          </p:cNvSpPr>
          <p:nvPr>
            <p:ph type="sldNum" idx="130"/>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BE999078-ADA0-4967-88FB-EE28C815229F}"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685800" y="1143000"/>
            <a:ext cx="5484240" cy="3084120"/>
          </a:xfrm>
          <a:prstGeom prst="rect">
            <a:avLst/>
          </a:prstGeom>
          <a:ln w="0">
            <a:noFill/>
          </a:ln>
        </p:spPr>
      </p:sp>
      <p:sp>
        <p:nvSpPr>
          <p:cNvPr id="534"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buNone/>
            </a:pPr>
            <a:endParaRPr b="0" lang="en-US" sz="1800" strike="noStrike" u="none">
              <a:solidFill>
                <a:srgbClr val="000000"/>
              </a:solidFill>
              <a:effectLst/>
              <a:uFillTx/>
              <a:latin typeface="Arial"/>
            </a:endParaRPr>
          </a:p>
        </p:txBody>
      </p:sp>
      <p:sp>
        <p:nvSpPr>
          <p:cNvPr id="535" name="PlaceHolder 3"/>
          <p:cNvSpPr>
            <a:spLocks noGrp="1"/>
          </p:cNvSpPr>
          <p:nvPr>
            <p:ph type="sldNum" idx="173"/>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0A01B24D-B399-45C1-96C3-B459C1BAEAB5}"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685800" y="1143000"/>
            <a:ext cx="5484240" cy="3084120"/>
          </a:xfrm>
          <a:prstGeom prst="rect">
            <a:avLst/>
          </a:prstGeom>
          <a:ln w="0">
            <a:noFill/>
          </a:ln>
        </p:spPr>
      </p:sp>
      <p:sp>
        <p:nvSpPr>
          <p:cNvPr id="408" name="PlaceHolder 2"/>
          <p:cNvSpPr>
            <a:spLocks noGrp="1"/>
          </p:cNvSpPr>
          <p:nvPr>
            <p:ph type="body"/>
          </p:nvPr>
        </p:nvSpPr>
        <p:spPr>
          <a:xfrm>
            <a:off x="685800" y="4400640"/>
            <a:ext cx="5484240" cy="3598200"/>
          </a:xfrm>
          <a:prstGeom prst="rect">
            <a:avLst/>
          </a:prstGeom>
          <a:noFill/>
          <a:ln w="0">
            <a:noFill/>
          </a:ln>
        </p:spPr>
        <p:txBody>
          <a:bodyPr lIns="91440" rIns="91440" tIns="45720" bIns="45720" anchor="t">
            <a:noAutofit/>
          </a:bodyPr>
          <a:p>
            <a:pPr indent="0">
              <a:lnSpc>
                <a:spcPct val="100000"/>
              </a:lnSpc>
              <a:buNone/>
              <a:tabLst>
                <a:tab algn="l" pos="0"/>
              </a:tabLst>
            </a:pPr>
            <a:r>
              <a:rPr b="0" lang="en-US" sz="2000" strike="noStrike" u="none">
                <a:solidFill>
                  <a:srgbClr val="000000"/>
                </a:solidFill>
                <a:effectLst/>
                <a:uFillTx/>
                <a:latin typeface="Arial"/>
              </a:rPr>
              <a:t>Types of ml learning </a:t>
            </a: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1"/>
              </a:rPr>
              <a:t>https://www.practicalai.io/categorizing-machine-learning-problems/</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a:p>
            <a:pPr indent="0">
              <a:lnSpc>
                <a:spcPct val="100000"/>
              </a:lnSpc>
              <a:buNone/>
              <a:tabLst>
                <a:tab algn="l" pos="0"/>
              </a:tabLst>
            </a:pPr>
            <a:r>
              <a:rPr b="0" lang="en-US" sz="2000" strike="noStrike" u="sng">
                <a:solidFill>
                  <a:srgbClr val="000000"/>
                </a:solidFill>
                <a:effectLst/>
                <a:uFillTx/>
                <a:latin typeface="Arial"/>
                <a:hlinkClick r:id="rId2"/>
              </a:rPr>
              <a:t>https://www.youtube.com/watch?v=63AP5a_4_sA</a:t>
            </a:r>
            <a:r>
              <a:rPr b="0" lang="en-US" sz="2000" strike="noStrike" u="none">
                <a:solidFill>
                  <a:srgbClr val="000000"/>
                </a:solidFill>
                <a:effectLst/>
                <a:uFillTx/>
                <a:latin typeface="Arial"/>
              </a:rPr>
              <a:t> </a:t>
            </a:r>
            <a:endParaRPr b="0" lang="en-US" sz="2000" strike="noStrike" u="none">
              <a:solidFill>
                <a:srgbClr val="000000"/>
              </a:solidFill>
              <a:effectLst/>
              <a:uFillTx/>
              <a:latin typeface="Arial"/>
            </a:endParaRPr>
          </a:p>
          <a:p>
            <a:pPr indent="0">
              <a:lnSpc>
                <a:spcPct val="100000"/>
              </a:lnSpc>
              <a:buNone/>
              <a:tabLst>
                <a:tab algn="l" pos="0"/>
              </a:tabLst>
            </a:pPr>
            <a:endParaRPr b="0" lang="en-US" sz="2000" strike="noStrike" u="none">
              <a:solidFill>
                <a:srgbClr val="000000"/>
              </a:solidFill>
              <a:effectLst/>
              <a:uFillTx/>
              <a:latin typeface="Arial"/>
            </a:endParaRPr>
          </a:p>
        </p:txBody>
      </p:sp>
      <p:sp>
        <p:nvSpPr>
          <p:cNvPr id="409" name="PlaceHolder 3"/>
          <p:cNvSpPr>
            <a:spLocks noGrp="1"/>
          </p:cNvSpPr>
          <p:nvPr>
            <p:ph type="sldNum" idx="131"/>
          </p:nvPr>
        </p:nvSpPr>
        <p:spPr>
          <a:xfrm>
            <a:off x="3884760" y="8685360"/>
            <a:ext cx="2969640" cy="45648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200" strike="noStrike" u="none">
                <a:solidFill>
                  <a:srgbClr val="000000"/>
                </a:solidFill>
                <a:effectLst/>
                <a:uFillTx/>
                <a:latin typeface="Times New Roman"/>
              </a:defRPr>
            </a:lvl1pPr>
          </a:lstStyle>
          <a:p>
            <a:pPr indent="0" algn="r">
              <a:lnSpc>
                <a:spcPct val="100000"/>
              </a:lnSpc>
              <a:buNone/>
              <a:tabLst>
                <a:tab algn="l" pos="0"/>
              </a:tabLst>
            </a:pPr>
            <a:fld id="{5CD6CCB8-7E1B-41FC-A339-FC4475781D8A}" type="slidenum">
              <a:rPr b="0" lang="en-US" sz="1200" strike="noStrike" u="none">
                <a:solidFill>
                  <a:srgbClr val="000000"/>
                </a:solidFill>
                <a:effectLst/>
                <a:uFillTx/>
                <a:latin typeface="Times New Roman"/>
              </a:rPr>
              <a:t>60</a:t>
            </a:fld>
            <a:endParaRPr b="0" lang="en-US" sz="1200" strike="noStrike" u="none">
              <a:solidFill>
                <a:srgbClr val="000000"/>
              </a:solidFill>
              <a:effectLst/>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 name="PlaceHolder 2"/>
          <p:cNvSpPr>
            <a:spLocks noGrp="1"/>
          </p:cNvSpPr>
          <p:nvPr>
            <p:ph type="dt" idx="1"/>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 name="PlaceHolder 3"/>
          <p:cNvSpPr>
            <a:spLocks noGrp="1"/>
          </p:cNvSpPr>
          <p:nvPr>
            <p:ph type="ftr" idx="2"/>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 name="PlaceHolder 4"/>
          <p:cNvSpPr>
            <a:spLocks noGrp="1"/>
          </p:cNvSpPr>
          <p:nvPr>
            <p:ph type="sldNum" idx="3"/>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DFBCC91-A493-4C89-B419-3FCD403B841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4" name="PlaceHolder 5"/>
          <p:cNvSpPr>
            <a:spLocks noGrp="1"/>
          </p:cNvSpPr>
          <p:nvPr>
            <p:ph type="body"/>
          </p:nvPr>
        </p:nvSpPr>
        <p:spPr>
          <a:xfrm>
            <a:off x="609480" y="1604520"/>
            <a:ext cx="10970640" cy="39754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ffffff"/>
        </a:solidFill>
      </p:bgPr>
    </p:bg>
    <p:spTree>
      <p:nvGrpSpPr>
        <p:cNvPr id="1" name=""/>
        <p:cNvGrpSpPr/>
        <p:nvPr/>
      </p:nvGrpSpPr>
      <p:grpSpPr>
        <a:xfrm>
          <a:off x="0" y="0"/>
          <a:ext cx="0" cy="0"/>
          <a:chOff x="0" y="0"/>
          <a:chExt cx="0" cy="0"/>
        </a:xfrm>
      </p:grpSpPr>
      <p:sp>
        <p:nvSpPr>
          <p:cNvPr id="4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48" name="PlaceHolder 2"/>
          <p:cNvSpPr>
            <a:spLocks noGrp="1"/>
          </p:cNvSpPr>
          <p:nvPr>
            <p:ph type="body"/>
          </p:nvPr>
        </p:nvSpPr>
        <p:spPr>
          <a:xfrm>
            <a:off x="838080" y="1825560"/>
            <a:ext cx="517932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49" name="PlaceHolder 3"/>
          <p:cNvSpPr>
            <a:spLocks noGrp="1"/>
          </p:cNvSpPr>
          <p:nvPr>
            <p:ph type="body"/>
          </p:nvPr>
        </p:nvSpPr>
        <p:spPr>
          <a:xfrm>
            <a:off x="6172200" y="1825560"/>
            <a:ext cx="517932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0" name="PlaceHolder 4"/>
          <p:cNvSpPr>
            <a:spLocks noGrp="1"/>
          </p:cNvSpPr>
          <p:nvPr>
            <p:ph type="dt" idx="28"/>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1" name="PlaceHolder 5"/>
          <p:cNvSpPr>
            <a:spLocks noGrp="1"/>
          </p:cNvSpPr>
          <p:nvPr>
            <p:ph type="ftr" idx="29"/>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52" name="PlaceHolder 6"/>
          <p:cNvSpPr>
            <a:spLocks noGrp="1"/>
          </p:cNvSpPr>
          <p:nvPr>
            <p:ph type="sldNum" idx="30"/>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1E8E7A2-D435-4E06-BBD1-78C9C9A50D0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ffffff"/>
        </a:solidFill>
      </p:bgPr>
    </p:bg>
    <p:spTree>
      <p:nvGrpSpPr>
        <p:cNvPr id="1" name=""/>
        <p:cNvGrpSpPr/>
        <p:nvPr/>
      </p:nvGrpSpPr>
      <p:grpSpPr>
        <a:xfrm>
          <a:off x="0" y="0"/>
          <a:ext cx="0" cy="0"/>
          <a:chOff x="0" y="0"/>
          <a:chExt cx="0" cy="0"/>
        </a:xfrm>
      </p:grpSpPr>
      <p:sp>
        <p:nvSpPr>
          <p:cNvPr id="53" name="PlaceHolder 1"/>
          <p:cNvSpPr>
            <a:spLocks noGrp="1"/>
          </p:cNvSpPr>
          <p:nvPr>
            <p:ph type="title"/>
          </p:nvPr>
        </p:nvSpPr>
        <p:spPr>
          <a:xfrm>
            <a:off x="8398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54" name="PlaceHolder 2"/>
          <p:cNvSpPr>
            <a:spLocks noGrp="1"/>
          </p:cNvSpPr>
          <p:nvPr>
            <p:ph type="body"/>
          </p:nvPr>
        </p:nvSpPr>
        <p:spPr>
          <a:xfrm>
            <a:off x="839880" y="1681200"/>
            <a:ext cx="5155560" cy="8218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5" name="PlaceHolder 3"/>
          <p:cNvSpPr>
            <a:spLocks noGrp="1"/>
          </p:cNvSpPr>
          <p:nvPr>
            <p:ph type="body"/>
          </p:nvPr>
        </p:nvSpPr>
        <p:spPr>
          <a:xfrm>
            <a:off x="839880" y="2505240"/>
            <a:ext cx="5155560" cy="36824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6" name="PlaceHolder 4"/>
          <p:cNvSpPr>
            <a:spLocks noGrp="1"/>
          </p:cNvSpPr>
          <p:nvPr>
            <p:ph type="body"/>
          </p:nvPr>
        </p:nvSpPr>
        <p:spPr>
          <a:xfrm>
            <a:off x="6172200" y="1681200"/>
            <a:ext cx="5181120" cy="8218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57" name="PlaceHolder 5"/>
          <p:cNvSpPr>
            <a:spLocks noGrp="1"/>
          </p:cNvSpPr>
          <p:nvPr>
            <p:ph type="body"/>
          </p:nvPr>
        </p:nvSpPr>
        <p:spPr>
          <a:xfrm>
            <a:off x="6172200" y="2505240"/>
            <a:ext cx="5181120" cy="36824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58" name="PlaceHolder 6"/>
          <p:cNvSpPr>
            <a:spLocks noGrp="1"/>
          </p:cNvSpPr>
          <p:nvPr>
            <p:ph type="dt" idx="31"/>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59" name="PlaceHolder 7"/>
          <p:cNvSpPr>
            <a:spLocks noGrp="1"/>
          </p:cNvSpPr>
          <p:nvPr>
            <p:ph type="ftr" idx="32"/>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0" name="PlaceHolder 8"/>
          <p:cNvSpPr>
            <a:spLocks noGrp="1"/>
          </p:cNvSpPr>
          <p:nvPr>
            <p:ph type="sldNum" idx="33"/>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B15B0987-2E81-4F40-9493-C1C70FAC2A2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7">
    <p:bg>
      <p:bgPr>
        <a:solidFill>
          <a:srgbClr val="ffffff"/>
        </a:solidFill>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62" name="PlaceHolder 2"/>
          <p:cNvSpPr>
            <a:spLocks noGrp="1"/>
          </p:cNvSpPr>
          <p:nvPr>
            <p:ph type="dt" idx="34"/>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3" name="PlaceHolder 3"/>
          <p:cNvSpPr>
            <a:spLocks noGrp="1"/>
          </p:cNvSpPr>
          <p:nvPr>
            <p:ph type="ftr" idx="35"/>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4" name="PlaceHolder 4"/>
          <p:cNvSpPr>
            <a:spLocks noGrp="1"/>
          </p:cNvSpPr>
          <p:nvPr>
            <p:ph type="sldNum" idx="36"/>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88E5BA7-22EE-4630-B801-63BEF2994C14}"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8">
    <p:bg>
      <p:bgPr>
        <a:solidFill>
          <a:srgbClr val="ffffff"/>
        </a:solidFill>
      </p:bgPr>
    </p:bg>
    <p:spTree>
      <p:nvGrpSpPr>
        <p:cNvPr id="1" name=""/>
        <p:cNvGrpSpPr/>
        <p:nvPr/>
      </p:nvGrpSpPr>
      <p:grpSpPr>
        <a:xfrm>
          <a:off x="0" y="0"/>
          <a:ext cx="0" cy="0"/>
          <a:chOff x="0" y="0"/>
          <a:chExt cx="0" cy="0"/>
        </a:xfrm>
      </p:grpSpPr>
      <p:sp>
        <p:nvSpPr>
          <p:cNvPr id="65" name="PlaceHolder 1"/>
          <p:cNvSpPr>
            <a:spLocks noGrp="1"/>
          </p:cNvSpPr>
          <p:nvPr>
            <p:ph type="dt" idx="37"/>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6" name="PlaceHolder 2"/>
          <p:cNvSpPr>
            <a:spLocks noGrp="1"/>
          </p:cNvSpPr>
          <p:nvPr>
            <p:ph type="ftr" idx="38"/>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67" name="PlaceHolder 3"/>
          <p:cNvSpPr>
            <a:spLocks noGrp="1"/>
          </p:cNvSpPr>
          <p:nvPr>
            <p:ph type="sldNum" idx="39"/>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460C820-C521-4755-9977-08281E47C8E3}"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9">
    <p:bg>
      <p:bgPr>
        <a:solidFill>
          <a:srgbClr val="ffffff"/>
        </a:solidFill>
      </p:bgPr>
    </p:bg>
    <p:spTree>
      <p:nvGrpSpPr>
        <p:cNvPr id="1" name=""/>
        <p:cNvGrpSpPr/>
        <p:nvPr/>
      </p:nvGrpSpPr>
      <p:grpSpPr>
        <a:xfrm>
          <a:off x="0" y="0"/>
          <a:ext cx="0" cy="0"/>
          <a:chOff x="0" y="0"/>
          <a:chExt cx="0" cy="0"/>
        </a:xfrm>
      </p:grpSpPr>
      <p:sp>
        <p:nvSpPr>
          <p:cNvPr id="68" name="PlaceHolder 1"/>
          <p:cNvSpPr>
            <a:spLocks noGrp="1"/>
          </p:cNvSpPr>
          <p:nvPr>
            <p:ph type="title"/>
          </p:nvPr>
        </p:nvSpPr>
        <p:spPr>
          <a:xfrm>
            <a:off x="839880" y="457200"/>
            <a:ext cx="3930120" cy="15980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69" name="PlaceHolder 2"/>
          <p:cNvSpPr>
            <a:spLocks noGrp="1"/>
          </p:cNvSpPr>
          <p:nvPr>
            <p:ph type="body"/>
          </p:nvPr>
        </p:nvSpPr>
        <p:spPr>
          <a:xfrm>
            <a:off x="5183280" y="987480"/>
            <a:ext cx="6170040" cy="48715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70" name="PlaceHolder 3"/>
          <p:cNvSpPr>
            <a:spLocks noGrp="1"/>
          </p:cNvSpPr>
          <p:nvPr>
            <p:ph type="body"/>
          </p:nvPr>
        </p:nvSpPr>
        <p:spPr>
          <a:xfrm>
            <a:off x="839880" y="2057400"/>
            <a:ext cx="3930120" cy="38095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71" name="PlaceHolder 4"/>
          <p:cNvSpPr>
            <a:spLocks noGrp="1"/>
          </p:cNvSpPr>
          <p:nvPr>
            <p:ph type="dt" idx="40"/>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2" name="PlaceHolder 5"/>
          <p:cNvSpPr>
            <a:spLocks noGrp="1"/>
          </p:cNvSpPr>
          <p:nvPr>
            <p:ph type="ftr" idx="41"/>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3" name="PlaceHolder 6"/>
          <p:cNvSpPr>
            <a:spLocks noGrp="1"/>
          </p:cNvSpPr>
          <p:nvPr>
            <p:ph type="sldNum" idx="42"/>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BE49873-47C4-44BC-A696-021D1120FAED}"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0">
    <p:bg>
      <p:bgPr>
        <a:solidFill>
          <a:srgbClr val="ffffff"/>
        </a:solidFill>
      </p:bgPr>
    </p:bg>
    <p:spTree>
      <p:nvGrpSpPr>
        <p:cNvPr id="1" name=""/>
        <p:cNvGrpSpPr/>
        <p:nvPr/>
      </p:nvGrpSpPr>
      <p:grpSpPr>
        <a:xfrm>
          <a:off x="0" y="0"/>
          <a:ext cx="0" cy="0"/>
          <a:chOff x="0" y="0"/>
          <a:chExt cx="0" cy="0"/>
        </a:xfrm>
      </p:grpSpPr>
      <p:sp>
        <p:nvSpPr>
          <p:cNvPr id="74" name="PlaceHolder 1"/>
          <p:cNvSpPr>
            <a:spLocks noGrp="1"/>
          </p:cNvSpPr>
          <p:nvPr>
            <p:ph type="title"/>
          </p:nvPr>
        </p:nvSpPr>
        <p:spPr>
          <a:xfrm>
            <a:off x="839880" y="457200"/>
            <a:ext cx="3930120" cy="15980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75" name="PlaceHolder 2"/>
          <p:cNvSpPr>
            <a:spLocks noGrp="1"/>
          </p:cNvSpPr>
          <p:nvPr>
            <p:ph type="body"/>
          </p:nvPr>
        </p:nvSpPr>
        <p:spPr>
          <a:xfrm>
            <a:off x="5183280" y="987480"/>
            <a:ext cx="6170040" cy="4871520"/>
          </a:xfrm>
          <a:prstGeom prst="rect">
            <a:avLst/>
          </a:prstGeom>
          <a:noFill/>
          <a:ln w="0">
            <a:noFill/>
          </a:ln>
        </p:spPr>
        <p:txBody>
          <a:bodyPr lIns="90000" rIns="90000" tIns="45000" bIns="45000" anchor="t">
            <a:noAutofit/>
          </a:bodyPr>
          <a:p>
            <a:pPr indent="0" defTabSz="914400">
              <a:lnSpc>
                <a:spcPct val="100000"/>
              </a:lnSpc>
              <a:buNone/>
              <a:tabLst>
                <a:tab algn="l" pos="0"/>
              </a:tabLst>
            </a:pPr>
            <a:r>
              <a:rPr b="0" lang="en-US" sz="3200" strike="noStrike" u="none">
                <a:solidFill>
                  <a:schemeClr val="dk1"/>
                </a:solidFill>
                <a:effectLst/>
                <a:uFillTx/>
                <a:latin typeface="Calibri"/>
              </a:rPr>
              <a:t>Click icon to add picture</a:t>
            </a:r>
            <a:endParaRPr b="0" lang="en-US" sz="3200" strike="noStrike" u="none">
              <a:solidFill>
                <a:srgbClr val="000000"/>
              </a:solidFill>
              <a:effectLst/>
              <a:uFillTx/>
              <a:latin typeface="Arial"/>
            </a:endParaRPr>
          </a:p>
        </p:txBody>
      </p:sp>
      <p:sp>
        <p:nvSpPr>
          <p:cNvPr id="76" name="PlaceHolder 3"/>
          <p:cNvSpPr>
            <a:spLocks noGrp="1"/>
          </p:cNvSpPr>
          <p:nvPr>
            <p:ph type="body"/>
          </p:nvPr>
        </p:nvSpPr>
        <p:spPr>
          <a:xfrm>
            <a:off x="839880" y="2057400"/>
            <a:ext cx="3930120" cy="38095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77" name="PlaceHolder 4"/>
          <p:cNvSpPr>
            <a:spLocks noGrp="1"/>
          </p:cNvSpPr>
          <p:nvPr>
            <p:ph type="dt" idx="43"/>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78" name="PlaceHolder 5"/>
          <p:cNvSpPr>
            <a:spLocks noGrp="1"/>
          </p:cNvSpPr>
          <p:nvPr>
            <p:ph type="ftr" idx="44"/>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9" name="PlaceHolder 6"/>
          <p:cNvSpPr>
            <a:spLocks noGrp="1"/>
          </p:cNvSpPr>
          <p:nvPr>
            <p:ph type="sldNum" idx="45"/>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4C7E61DA-9BA2-4D58-A783-BE942DEA91CE}"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title"/>
          </p:nvPr>
        </p:nvSpPr>
        <p:spPr>
          <a:xfrm>
            <a:off x="1523880" y="1122480"/>
            <a:ext cx="9141840" cy="238536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81" name="PlaceHolder 2"/>
          <p:cNvSpPr>
            <a:spLocks noGrp="1"/>
          </p:cNvSpPr>
          <p:nvPr>
            <p:ph type="dt" idx="46"/>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2" name="PlaceHolder 3"/>
          <p:cNvSpPr>
            <a:spLocks noGrp="1"/>
          </p:cNvSpPr>
          <p:nvPr>
            <p:ph type="ftr" idx="47"/>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3" name="PlaceHolder 4"/>
          <p:cNvSpPr>
            <a:spLocks noGrp="1"/>
          </p:cNvSpPr>
          <p:nvPr>
            <p:ph type="sldNum" idx="48"/>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3A9A516D-9D89-4AA8-81CA-90A44F7E32CA}"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Default 1">
    <p:bg>
      <p:bgPr>
        <a:solidFill>
          <a:srgbClr val="ffffff"/>
        </a:solidFill>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85" name="PlaceHolder 2"/>
          <p:cNvSpPr>
            <a:spLocks noGrp="1"/>
          </p:cNvSpPr>
          <p:nvPr>
            <p:ph type="body"/>
          </p:nvPr>
        </p:nvSpPr>
        <p:spPr>
          <a:xfrm>
            <a:off x="838080" y="1825560"/>
            <a:ext cx="10513440" cy="43491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86" name="PlaceHolder 3"/>
          <p:cNvSpPr>
            <a:spLocks noGrp="1"/>
          </p:cNvSpPr>
          <p:nvPr>
            <p:ph type="dt" idx="49"/>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87" name="PlaceHolder 4"/>
          <p:cNvSpPr>
            <a:spLocks noGrp="1"/>
          </p:cNvSpPr>
          <p:nvPr>
            <p:ph type="ftr" idx="50"/>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88" name="PlaceHolder 5"/>
          <p:cNvSpPr>
            <a:spLocks noGrp="1"/>
          </p:cNvSpPr>
          <p:nvPr>
            <p:ph type="sldNum" idx="51"/>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FDB8C1B-B114-4B5E-B0D8-97999485B11F}"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Default 2">
    <p:bg>
      <p:bgPr>
        <a:solidFill>
          <a:srgbClr val="ffffff"/>
        </a:solidFill>
      </p:bgPr>
    </p:bg>
    <p:spTree>
      <p:nvGrpSpPr>
        <p:cNvPr id="1" name=""/>
        <p:cNvGrpSpPr/>
        <p:nvPr/>
      </p:nvGrpSpPr>
      <p:grpSpPr>
        <a:xfrm>
          <a:off x="0" y="0"/>
          <a:ext cx="0" cy="0"/>
          <a:chOff x="0" y="0"/>
          <a:chExt cx="0" cy="0"/>
        </a:xfrm>
      </p:grpSpPr>
      <p:sp>
        <p:nvSpPr>
          <p:cNvPr id="89" name="PlaceHolder 1"/>
          <p:cNvSpPr>
            <a:spLocks noGrp="1"/>
          </p:cNvSpPr>
          <p:nvPr>
            <p:ph type="title"/>
          </p:nvPr>
        </p:nvSpPr>
        <p:spPr>
          <a:xfrm>
            <a:off x="8724960" y="365040"/>
            <a:ext cx="2626920" cy="580968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90" name="PlaceHolder 2"/>
          <p:cNvSpPr>
            <a:spLocks noGrp="1"/>
          </p:cNvSpPr>
          <p:nvPr>
            <p:ph type="body"/>
          </p:nvPr>
        </p:nvSpPr>
        <p:spPr>
          <a:xfrm>
            <a:off x="838080" y="365040"/>
            <a:ext cx="7732080" cy="58096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91" name="PlaceHolder 3"/>
          <p:cNvSpPr>
            <a:spLocks noGrp="1"/>
          </p:cNvSpPr>
          <p:nvPr>
            <p:ph type="dt" idx="52"/>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2" name="PlaceHolder 4"/>
          <p:cNvSpPr>
            <a:spLocks noGrp="1"/>
          </p:cNvSpPr>
          <p:nvPr>
            <p:ph type="ftr" idx="53"/>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3" name="PlaceHolder 5"/>
          <p:cNvSpPr>
            <a:spLocks noGrp="1"/>
          </p:cNvSpPr>
          <p:nvPr>
            <p:ph type="sldNum" idx="54"/>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85A6A0C-7F07-4EA0-9F99-6CE6CC8A4A8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Default 3">
    <p:bg>
      <p:bgPr>
        <a:solidFill>
          <a:srgbClr val="ffffff"/>
        </a:solidFill>
      </p:bgPr>
    </p:bg>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95" name="PlaceHolder 2"/>
          <p:cNvSpPr>
            <a:spLocks noGrp="1"/>
          </p:cNvSpPr>
          <p:nvPr>
            <p:ph type="body"/>
          </p:nvPr>
        </p:nvSpPr>
        <p:spPr>
          <a:xfrm>
            <a:off x="838080" y="1825560"/>
            <a:ext cx="1051344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96" name="PlaceHolder 3"/>
          <p:cNvSpPr>
            <a:spLocks noGrp="1"/>
          </p:cNvSpPr>
          <p:nvPr>
            <p:ph type="dt" idx="55"/>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97" name="PlaceHolder 4"/>
          <p:cNvSpPr>
            <a:spLocks noGrp="1"/>
          </p:cNvSpPr>
          <p:nvPr>
            <p:ph type="ftr" idx="56"/>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98" name="PlaceHolder 5"/>
          <p:cNvSpPr>
            <a:spLocks noGrp="1"/>
          </p:cNvSpPr>
          <p:nvPr>
            <p:ph type="sldNum" idx="57"/>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28CF6600-16C8-4232-B13C-63C145F694CC}"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ffffff"/>
        </a:solidFill>
      </p:bgPr>
    </p:bg>
    <p:spTree>
      <p:nvGrpSpPr>
        <p:cNvPr id="1" name=""/>
        <p:cNvGrpSpPr/>
        <p:nvPr/>
      </p:nvGrpSpPr>
      <p:grpSpPr>
        <a:xfrm>
          <a:off x="0" y="0"/>
          <a:ext cx="0" cy="0"/>
          <a:chOff x="0" y="0"/>
          <a:chExt cx="0" cy="0"/>
        </a:xfrm>
      </p:grpSpPr>
      <p:sp>
        <p:nvSpPr>
          <p:cNvPr id="5" name="PlaceHolder 1"/>
          <p:cNvSpPr>
            <a:spLocks noGrp="1"/>
          </p:cNvSpPr>
          <p:nvPr>
            <p:ph type="dt" idx="4"/>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6" name="PlaceHolder 2"/>
          <p:cNvSpPr>
            <a:spLocks noGrp="1"/>
          </p:cNvSpPr>
          <p:nvPr>
            <p:ph type="ftr" idx="5"/>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7" name="PlaceHolder 3"/>
          <p:cNvSpPr>
            <a:spLocks noGrp="1"/>
          </p:cNvSpPr>
          <p:nvPr>
            <p:ph type="sldNum" idx="6"/>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7E75AD5-6B8F-4694-AD6D-0B0169E1CBC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8" name="PlaceHolder 4"/>
          <p:cNvSpPr>
            <a:spLocks noGrp="1"/>
          </p:cNvSpPr>
          <p:nvPr>
            <p:ph type="title"/>
          </p:nvPr>
        </p:nvSpPr>
        <p:spPr>
          <a:xfrm>
            <a:off x="609480" y="273600"/>
            <a:ext cx="10970640" cy="1143000"/>
          </a:xfrm>
          <a:prstGeom prst="rect">
            <a:avLst/>
          </a:prstGeom>
          <a:noFill/>
          <a:ln w="0">
            <a:noFill/>
          </a:ln>
        </p:spPr>
        <p:txBody>
          <a:bodyPr lIns="0" rIns="0" tIns="0" bIns="0" anchor="ctr">
            <a:noAutofit/>
          </a:bodyPr>
          <a:p>
            <a:pPr indent="0">
              <a:lnSpc>
                <a:spcPct val="100000"/>
              </a:lnSpc>
              <a:buNone/>
              <a:tabLst>
                <a:tab algn="l" pos="0"/>
              </a:tabLst>
            </a:pPr>
            <a:r>
              <a:rPr b="0" lang="en-US" sz="1800" strike="noStrike" u="none">
                <a:solidFill>
                  <a:schemeClr val="dk1"/>
                </a:solidFill>
                <a:effectLst/>
                <a:uFillTx/>
                <a:latin typeface="Calibri"/>
              </a:rPr>
              <a:t>Click to edit the title text format</a:t>
            </a:r>
            <a:endParaRPr b="0" lang="en-US" sz="1800" strike="noStrike" u="none">
              <a:solidFill>
                <a:srgbClr val="000000"/>
              </a:solidFill>
              <a:effectLst/>
              <a:uFillTx/>
              <a:latin typeface="Arial"/>
            </a:endParaRPr>
          </a:p>
        </p:txBody>
      </p:sp>
      <p:sp>
        <p:nvSpPr>
          <p:cNvPr id="9" name="PlaceHolder 5"/>
          <p:cNvSpPr>
            <a:spLocks noGrp="1"/>
          </p:cNvSpPr>
          <p:nvPr>
            <p:ph type="body"/>
          </p:nvPr>
        </p:nvSpPr>
        <p:spPr>
          <a:xfrm>
            <a:off x="609480" y="1604520"/>
            <a:ext cx="10970640" cy="39754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bg>
      <p:bgPr>
        <a:solidFill>
          <a:srgbClr val="ffffff"/>
        </a:solidFill>
      </p:bgPr>
    </p:bg>
    <p:spTree>
      <p:nvGrpSpPr>
        <p:cNvPr id="1" name=""/>
        <p:cNvGrpSpPr/>
        <p:nvPr/>
      </p:nvGrpSpPr>
      <p:grpSpPr>
        <a:xfrm>
          <a:off x="0" y="0"/>
          <a:ext cx="0" cy="0"/>
          <a:chOff x="0" y="0"/>
          <a:chExt cx="0" cy="0"/>
        </a:xfrm>
      </p:grpSpPr>
      <p:sp>
        <p:nvSpPr>
          <p:cNvPr id="99" name="PlaceHolder 1"/>
          <p:cNvSpPr>
            <a:spLocks noGrp="1"/>
          </p:cNvSpPr>
          <p:nvPr>
            <p:ph type="title"/>
          </p:nvPr>
        </p:nvSpPr>
        <p:spPr>
          <a:xfrm>
            <a:off x="831960" y="1709640"/>
            <a:ext cx="10513440" cy="2850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100" name="PlaceHolder 2"/>
          <p:cNvSpPr>
            <a:spLocks noGrp="1"/>
          </p:cNvSpPr>
          <p:nvPr>
            <p:ph type="body"/>
          </p:nvPr>
        </p:nvSpPr>
        <p:spPr>
          <a:xfrm>
            <a:off x="831960" y="4589640"/>
            <a:ext cx="10513440" cy="1497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01" name="PlaceHolder 3"/>
          <p:cNvSpPr>
            <a:spLocks noGrp="1"/>
          </p:cNvSpPr>
          <p:nvPr>
            <p:ph type="dt" idx="58"/>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2" name="PlaceHolder 4"/>
          <p:cNvSpPr>
            <a:spLocks noGrp="1"/>
          </p:cNvSpPr>
          <p:nvPr>
            <p:ph type="ftr" idx="59"/>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3" name="PlaceHolder 5"/>
          <p:cNvSpPr>
            <a:spLocks noGrp="1"/>
          </p:cNvSpPr>
          <p:nvPr>
            <p:ph type="sldNum" idx="60"/>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F8581D6B-C234-4CB7-95B4-96946FC5DD6B}"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5">
    <p:bg>
      <p:bgPr>
        <a:solidFill>
          <a:srgbClr val="ffffff"/>
        </a:solidFill>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05" name="PlaceHolder 2"/>
          <p:cNvSpPr>
            <a:spLocks noGrp="1"/>
          </p:cNvSpPr>
          <p:nvPr>
            <p:ph type="body"/>
          </p:nvPr>
        </p:nvSpPr>
        <p:spPr>
          <a:xfrm>
            <a:off x="838080" y="1825560"/>
            <a:ext cx="517932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6" name="PlaceHolder 3"/>
          <p:cNvSpPr>
            <a:spLocks noGrp="1"/>
          </p:cNvSpPr>
          <p:nvPr>
            <p:ph type="body"/>
          </p:nvPr>
        </p:nvSpPr>
        <p:spPr>
          <a:xfrm>
            <a:off x="6172200" y="1825560"/>
            <a:ext cx="517932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07" name="PlaceHolder 4"/>
          <p:cNvSpPr>
            <a:spLocks noGrp="1"/>
          </p:cNvSpPr>
          <p:nvPr>
            <p:ph type="dt" idx="61"/>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08" name="PlaceHolder 5"/>
          <p:cNvSpPr>
            <a:spLocks noGrp="1"/>
          </p:cNvSpPr>
          <p:nvPr>
            <p:ph type="ftr" idx="62"/>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09" name="PlaceHolder 6"/>
          <p:cNvSpPr>
            <a:spLocks noGrp="1"/>
          </p:cNvSpPr>
          <p:nvPr>
            <p:ph type="sldNum" idx="63"/>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61A94DD2-7413-4678-BFB2-615E0A712CF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6">
    <p:bg>
      <p:bgPr>
        <a:solidFill>
          <a:srgbClr val="ffffff"/>
        </a:solidFill>
      </p:bgPr>
    </p:bg>
    <p:spTree>
      <p:nvGrpSpPr>
        <p:cNvPr id="1" name=""/>
        <p:cNvGrpSpPr/>
        <p:nvPr/>
      </p:nvGrpSpPr>
      <p:grpSpPr>
        <a:xfrm>
          <a:off x="0" y="0"/>
          <a:ext cx="0" cy="0"/>
          <a:chOff x="0" y="0"/>
          <a:chExt cx="0" cy="0"/>
        </a:xfrm>
      </p:grpSpPr>
      <p:sp>
        <p:nvSpPr>
          <p:cNvPr id="110" name="PlaceHolder 1"/>
          <p:cNvSpPr>
            <a:spLocks noGrp="1"/>
          </p:cNvSpPr>
          <p:nvPr>
            <p:ph type="title"/>
          </p:nvPr>
        </p:nvSpPr>
        <p:spPr>
          <a:xfrm>
            <a:off x="8398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111" name="PlaceHolder 2"/>
          <p:cNvSpPr>
            <a:spLocks noGrp="1"/>
          </p:cNvSpPr>
          <p:nvPr>
            <p:ph type="body"/>
          </p:nvPr>
        </p:nvSpPr>
        <p:spPr>
          <a:xfrm>
            <a:off x="839880" y="1681200"/>
            <a:ext cx="5155560" cy="8218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12" name="PlaceHolder 3"/>
          <p:cNvSpPr>
            <a:spLocks noGrp="1"/>
          </p:cNvSpPr>
          <p:nvPr>
            <p:ph type="body"/>
          </p:nvPr>
        </p:nvSpPr>
        <p:spPr>
          <a:xfrm>
            <a:off x="839880" y="2505240"/>
            <a:ext cx="5155560" cy="36824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13" name="PlaceHolder 4"/>
          <p:cNvSpPr>
            <a:spLocks noGrp="1"/>
          </p:cNvSpPr>
          <p:nvPr>
            <p:ph type="body"/>
          </p:nvPr>
        </p:nvSpPr>
        <p:spPr>
          <a:xfrm>
            <a:off x="6172200" y="1681200"/>
            <a:ext cx="5181120" cy="8218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US" sz="2400" strike="noStrike" u="none">
                <a:solidFill>
                  <a:schemeClr val="dk1"/>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114" name="PlaceHolder 5"/>
          <p:cNvSpPr>
            <a:spLocks noGrp="1"/>
          </p:cNvSpPr>
          <p:nvPr>
            <p:ph type="body"/>
          </p:nvPr>
        </p:nvSpPr>
        <p:spPr>
          <a:xfrm>
            <a:off x="6172200" y="2505240"/>
            <a:ext cx="5181120" cy="36824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115" name="PlaceHolder 6"/>
          <p:cNvSpPr>
            <a:spLocks noGrp="1"/>
          </p:cNvSpPr>
          <p:nvPr>
            <p:ph type="dt" idx="64"/>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16" name="PlaceHolder 7"/>
          <p:cNvSpPr>
            <a:spLocks noGrp="1"/>
          </p:cNvSpPr>
          <p:nvPr>
            <p:ph type="ftr" idx="65"/>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17" name="PlaceHolder 8"/>
          <p:cNvSpPr>
            <a:spLocks noGrp="1"/>
          </p:cNvSpPr>
          <p:nvPr>
            <p:ph type="sldNum" idx="66"/>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80F464EB-552C-4771-91CC-1DB059DDB2C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_">
    <p:spTree>
      <p:nvGrpSpPr>
        <p:cNvPr id="1" name=""/>
        <p:cNvGrpSpPr/>
        <p:nvPr/>
      </p:nvGrpSpPr>
      <p:grpSpPr>
        <a:xfrm>
          <a:off x="0" y="0"/>
          <a:ext cx="0" cy="0"/>
          <a:chOff x="0" y="0"/>
          <a:chExt cx="0" cy="0"/>
        </a:xfrm>
      </p:grpSpPr>
      <p:sp>
        <p:nvSpPr>
          <p:cNvPr id="123" name="PlaceHolder 1"/>
          <p:cNvSpPr>
            <a:spLocks noGrp="1"/>
          </p:cNvSpPr>
          <p:nvPr>
            <p:ph type="title"/>
          </p:nvPr>
        </p:nvSpPr>
        <p:spPr>
          <a:xfrm>
            <a:off x="838080" y="365040"/>
            <a:ext cx="10513440" cy="1323360"/>
          </a:xfrm>
          <a:prstGeom prst="rect">
            <a:avLst/>
          </a:prstGeom>
          <a:noFill/>
          <a:ln w="0">
            <a:noFill/>
          </a:ln>
        </p:spPr>
        <p:txBody>
          <a:bodyPr lIns="0" rIns="0" tIns="0" bIns="0" anchor="ctr">
            <a:spAutoFit/>
          </a:bodyPr>
          <a:p>
            <a:pPr indent="0" algn="ctr">
              <a:buNone/>
            </a:pPr>
            <a:endParaRPr b="0" lang="en-US" sz="4400" strike="noStrike" u="none">
              <a:solidFill>
                <a:srgbClr val="000000"/>
              </a:solidFill>
              <a:effectLst/>
              <a:uFillTx/>
              <a:latin typeface="Arial"/>
            </a:endParaRPr>
          </a:p>
        </p:txBody>
      </p:sp>
      <p:sp>
        <p:nvSpPr>
          <p:cNvPr id="124" name="PlaceHolder 2"/>
          <p:cNvSpPr>
            <a:spLocks noGrp="1"/>
          </p:cNvSpPr>
          <p:nvPr>
            <p:ph/>
          </p:nvPr>
        </p:nvSpPr>
        <p:spPr>
          <a:xfrm>
            <a:off x="838080" y="1825560"/>
            <a:ext cx="10513440" cy="43491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effectLst/>
              <a:uFillTx/>
              <a:latin typeface="Arial"/>
            </a:endParaRPr>
          </a:p>
        </p:txBody>
      </p:sp>
      <p:sp>
        <p:nvSpPr>
          <p:cNvPr id="4" name="PlaceHolder 3"/>
          <p:cNvSpPr>
            <a:spLocks noGrp="1"/>
          </p:cNvSpPr>
          <p:nvPr>
            <p:ph type="ftr" idx="67"/>
          </p:nvPr>
        </p:nvSpPr>
        <p:spPr/>
        <p:txBody>
          <a:bodyPr/>
          <a:p>
            <a:r>
              <a:t>Footer</a:t>
            </a:r>
          </a:p>
        </p:txBody>
      </p:sp>
      <p:sp>
        <p:nvSpPr>
          <p:cNvPr id="5" name="PlaceHolder 4"/>
          <p:cNvSpPr>
            <a:spLocks noGrp="1"/>
          </p:cNvSpPr>
          <p:nvPr>
            <p:ph type="sldNum" idx="68"/>
          </p:nvPr>
        </p:nvSpPr>
        <p:spPr/>
        <p:txBody>
          <a:bodyPr/>
          <a:p>
            <a:fld id="{3C66E178-1C97-489E-82F6-7D0C42ABD167}" type="slidenum">
              <a:t>&lt;#&gt;</a:t>
            </a:fld>
          </a:p>
        </p:txBody>
      </p:sp>
      <p:sp>
        <p:nvSpPr>
          <p:cNvPr id="6" name="PlaceHolder 5"/>
          <p:cNvSpPr>
            <a:spLocks noGrp="1"/>
          </p:cNvSpPr>
          <p:nvPr>
            <p:ph type="dt" idx="6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ffffff"/>
        </a:solid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839880" y="457200"/>
            <a:ext cx="3930120" cy="15980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1" name="PlaceHolder 2"/>
          <p:cNvSpPr>
            <a:spLocks noGrp="1"/>
          </p:cNvSpPr>
          <p:nvPr>
            <p:ph type="body"/>
          </p:nvPr>
        </p:nvSpPr>
        <p:spPr>
          <a:xfrm>
            <a:off x="5183280" y="987480"/>
            <a:ext cx="6170040" cy="48715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3200" strike="noStrike" u="none">
                <a:solidFill>
                  <a:schemeClr val="dk1"/>
                </a:solidFill>
                <a:effectLst/>
                <a:uFillTx/>
                <a:latin typeface="Calibri"/>
              </a:rPr>
              <a:t>Click to edit Master text styles</a:t>
            </a:r>
            <a:endParaRPr b="0" lang="en-US" sz="32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800" strike="noStrike" u="none">
                <a:solidFill>
                  <a:schemeClr val="dk1"/>
                </a:solidFill>
                <a:effectLst/>
                <a:uFillTx/>
                <a:latin typeface="Calibri"/>
              </a:rPr>
              <a:t>Second level</a:t>
            </a:r>
            <a:endParaRPr b="0" lang="en-US" sz="28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Third level</a:t>
            </a:r>
            <a:endParaRPr b="0" lang="en-US" sz="24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Fourth level</a:t>
            </a:r>
            <a:endParaRPr b="0" lang="en-US" sz="20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Fifth level</a:t>
            </a:r>
            <a:endParaRPr b="0" lang="en-US" sz="2000" strike="noStrike" u="none">
              <a:solidFill>
                <a:srgbClr val="000000"/>
              </a:solidFill>
              <a:effectLst/>
              <a:uFillTx/>
              <a:latin typeface="Arial"/>
            </a:endParaRPr>
          </a:p>
        </p:txBody>
      </p:sp>
      <p:sp>
        <p:nvSpPr>
          <p:cNvPr id="12" name="PlaceHolder 3"/>
          <p:cNvSpPr>
            <a:spLocks noGrp="1"/>
          </p:cNvSpPr>
          <p:nvPr>
            <p:ph type="body"/>
          </p:nvPr>
        </p:nvSpPr>
        <p:spPr>
          <a:xfrm>
            <a:off x="839880" y="2057400"/>
            <a:ext cx="3930120" cy="38095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3" name="PlaceHolder 4"/>
          <p:cNvSpPr>
            <a:spLocks noGrp="1"/>
          </p:cNvSpPr>
          <p:nvPr>
            <p:ph type="dt" idx="7"/>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14" name="PlaceHolder 5"/>
          <p:cNvSpPr>
            <a:spLocks noGrp="1"/>
          </p:cNvSpPr>
          <p:nvPr>
            <p:ph type="ftr" idx="8"/>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5" name="PlaceHolder 6"/>
          <p:cNvSpPr>
            <a:spLocks noGrp="1"/>
          </p:cNvSpPr>
          <p:nvPr>
            <p:ph type="sldNum" idx="9"/>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5353F4E0-B446-41DB-982D-19621F827EB7}"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title"/>
          </p:nvPr>
        </p:nvSpPr>
        <p:spPr>
          <a:xfrm>
            <a:off x="839880" y="457200"/>
            <a:ext cx="3930120" cy="159804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3200" strike="noStrike" u="none">
                <a:solidFill>
                  <a:schemeClr val="dk1"/>
                </a:solidFill>
                <a:effectLst/>
                <a:uFillTx/>
                <a:latin typeface="Calibri Light"/>
              </a:rPr>
              <a:t>Click to edit Master title style</a:t>
            </a:r>
            <a:endParaRPr b="0" lang="en-US" sz="3200" strike="noStrike" u="none">
              <a:solidFill>
                <a:srgbClr val="000000"/>
              </a:solidFill>
              <a:effectLst/>
              <a:uFillTx/>
              <a:latin typeface="Arial"/>
            </a:endParaRPr>
          </a:p>
        </p:txBody>
      </p:sp>
      <p:sp>
        <p:nvSpPr>
          <p:cNvPr id="17" name="PlaceHolder 2"/>
          <p:cNvSpPr>
            <a:spLocks noGrp="1"/>
          </p:cNvSpPr>
          <p:nvPr>
            <p:ph type="body"/>
          </p:nvPr>
        </p:nvSpPr>
        <p:spPr>
          <a:xfrm>
            <a:off x="5183280" y="987480"/>
            <a:ext cx="6170040" cy="4871520"/>
          </a:xfrm>
          <a:prstGeom prst="rect">
            <a:avLst/>
          </a:prstGeom>
          <a:noFill/>
          <a:ln w="0">
            <a:noFill/>
          </a:ln>
        </p:spPr>
        <p:txBody>
          <a:bodyPr lIns="90000" rIns="90000" tIns="45000" bIns="45000" anchor="t">
            <a:noAutofit/>
          </a:bodyPr>
          <a:p>
            <a:pPr marL="432000" indent="-324000">
              <a:lnSpc>
                <a:spcPct val="90000"/>
              </a:lnSpc>
              <a:spcBef>
                <a:spcPts val="1417"/>
              </a:spcBef>
              <a:buClr>
                <a:srgbClr val="000000"/>
              </a:buClr>
              <a:buSzPct val="45000"/>
              <a:buFont typeface="Wingdings" charset="2"/>
              <a:buChar char=""/>
            </a:pPr>
            <a:r>
              <a:rPr b="0" lang="en-US" sz="3200" strike="noStrike" u="none">
                <a:solidFill>
                  <a:schemeClr val="dk1"/>
                </a:solidFill>
                <a:effectLst/>
                <a:uFillTx/>
                <a:latin typeface="Calibri"/>
              </a:rPr>
              <a:t>Click to edit the outline text format</a:t>
            </a:r>
            <a:endParaRPr b="0" lang="en-US" sz="32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3200" strike="noStrike" u="none">
                <a:solidFill>
                  <a:schemeClr val="dk1"/>
                </a:solidFill>
                <a:effectLst/>
                <a:uFillTx/>
                <a:latin typeface="Calibri"/>
              </a:rPr>
              <a:t>Second Outline Level</a:t>
            </a:r>
            <a:endParaRPr b="0" lang="en-US" sz="32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3200" strike="noStrike" u="none">
                <a:solidFill>
                  <a:schemeClr val="dk1"/>
                </a:solidFill>
                <a:effectLst/>
                <a:uFillTx/>
                <a:latin typeface="Calibri"/>
              </a:rPr>
              <a:t>Third Outline Level</a:t>
            </a:r>
            <a:endParaRPr b="0" lang="en-US" sz="32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3200" strike="noStrike" u="none">
                <a:solidFill>
                  <a:schemeClr val="dk1"/>
                </a:solidFill>
                <a:effectLst/>
                <a:uFillTx/>
                <a:latin typeface="Calibri"/>
              </a:rPr>
              <a:t>Fourth Outline Level</a:t>
            </a:r>
            <a:endParaRPr b="0" lang="en-US" sz="32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Fifth Outline Level</a:t>
            </a:r>
            <a:endParaRPr b="0" lang="en-US" sz="32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Sixth Outline Level</a:t>
            </a:r>
            <a:endParaRPr b="0" lang="en-US" sz="32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3200" strike="noStrike" u="none">
                <a:solidFill>
                  <a:schemeClr val="dk1"/>
                </a:solidFill>
                <a:effectLst/>
                <a:uFillTx/>
                <a:latin typeface="Calibri"/>
              </a:rPr>
              <a:t>Seventh Outline Level</a:t>
            </a:r>
            <a:endParaRPr b="0" lang="en-US" sz="3200" strike="noStrike" u="none">
              <a:solidFill>
                <a:srgbClr val="000000"/>
              </a:solidFill>
              <a:effectLst/>
              <a:uFillTx/>
              <a:latin typeface="Arial"/>
            </a:endParaRPr>
          </a:p>
        </p:txBody>
      </p:sp>
      <p:sp>
        <p:nvSpPr>
          <p:cNvPr id="18" name="PlaceHolder 3"/>
          <p:cNvSpPr>
            <a:spLocks noGrp="1"/>
          </p:cNvSpPr>
          <p:nvPr>
            <p:ph type="body"/>
          </p:nvPr>
        </p:nvSpPr>
        <p:spPr>
          <a:xfrm>
            <a:off x="839880" y="2057400"/>
            <a:ext cx="3930120" cy="38095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1600" strike="noStrike" u="none">
                <a:solidFill>
                  <a:schemeClr val="dk1"/>
                </a:solidFill>
                <a:effectLst/>
                <a:uFillTx/>
                <a:latin typeface="Calibri"/>
              </a:rPr>
              <a:t>Click to edit Master text styles</a:t>
            </a:r>
            <a:endParaRPr b="0" lang="en-US" sz="1600" strike="noStrike" u="none">
              <a:solidFill>
                <a:srgbClr val="000000"/>
              </a:solidFill>
              <a:effectLst/>
              <a:uFillTx/>
              <a:latin typeface="Arial"/>
            </a:endParaRPr>
          </a:p>
        </p:txBody>
      </p:sp>
      <p:sp>
        <p:nvSpPr>
          <p:cNvPr id="19" name="PlaceHolder 4"/>
          <p:cNvSpPr>
            <a:spLocks noGrp="1"/>
          </p:cNvSpPr>
          <p:nvPr>
            <p:ph type="dt" idx="10"/>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0" name="PlaceHolder 5"/>
          <p:cNvSpPr>
            <a:spLocks noGrp="1"/>
          </p:cNvSpPr>
          <p:nvPr>
            <p:ph type="ftr" idx="11"/>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1" name="PlaceHolder 6"/>
          <p:cNvSpPr>
            <a:spLocks noGrp="1"/>
          </p:cNvSpPr>
          <p:nvPr>
            <p:ph type="sldNum" idx="12"/>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C6887240-8A84-43FC-AF07-CDEF63B19B0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bg>
      <p:bgPr>
        <a:solidFill>
          <a:srgbClr val="ffffff"/>
        </a:solidFill>
      </p:bgPr>
    </p:bg>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1840" cy="2385360"/>
          </a:xfrm>
          <a:prstGeom prst="rect">
            <a:avLst/>
          </a:prstGeom>
          <a:noFill/>
          <a:ln w="0">
            <a:noFill/>
          </a:ln>
        </p:spPr>
        <p:txBody>
          <a:bodyPr lIns="91440" rIns="91440" tIns="45720" bIns="45720" anchor="b">
            <a:noAutofit/>
          </a:bodyPr>
          <a:p>
            <a:pPr indent="0" algn="ctr"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23" name="PlaceHolder 2"/>
          <p:cNvSpPr>
            <a:spLocks noGrp="1"/>
          </p:cNvSpPr>
          <p:nvPr>
            <p:ph type="dt" idx="13"/>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24" name="PlaceHolder 3"/>
          <p:cNvSpPr>
            <a:spLocks noGrp="1"/>
          </p:cNvSpPr>
          <p:nvPr>
            <p:ph type="ftr" idx="14"/>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25" name="PlaceHolder 4"/>
          <p:cNvSpPr>
            <a:spLocks noGrp="1"/>
          </p:cNvSpPr>
          <p:nvPr>
            <p:ph type="sldNum" idx="15"/>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EEF4D216-6216-442F-BEBC-4312678E5BC0}"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26" name="PlaceHolder 5"/>
          <p:cNvSpPr>
            <a:spLocks noGrp="1"/>
          </p:cNvSpPr>
          <p:nvPr>
            <p:ph type="body"/>
          </p:nvPr>
        </p:nvSpPr>
        <p:spPr>
          <a:xfrm>
            <a:off x="609480" y="1604520"/>
            <a:ext cx="10970640" cy="39754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trike="noStrike" u="none">
                <a:solidFill>
                  <a:schemeClr val="dk1"/>
                </a:solidFill>
                <a:effectLst/>
                <a:uFillTx/>
                <a:latin typeface="Calibri"/>
              </a:rPr>
              <a:t>Click to edit the outline text format</a:t>
            </a:r>
            <a:endParaRPr b="0" lang="en-US" sz="2800" strike="noStrike" u="none">
              <a:solidFill>
                <a:srgbClr val="000000"/>
              </a:solidFill>
              <a:effectLst/>
              <a:uFillTx/>
              <a:latin typeface="Arial"/>
            </a:endParaRPr>
          </a:p>
          <a:p>
            <a:pPr lvl="1" marL="864000" indent="-324000">
              <a:lnSpc>
                <a:spcPct val="90000"/>
              </a:lnSpc>
              <a:spcBef>
                <a:spcPts val="1134"/>
              </a:spcBef>
              <a:buClr>
                <a:srgbClr val="000000"/>
              </a:buClr>
              <a:buSzPct val="75000"/>
              <a:buFont typeface="Symbol" charset="2"/>
              <a:buChar char=""/>
            </a:pPr>
            <a:r>
              <a:rPr b="0" lang="en-US" sz="2000" strike="noStrike" u="none">
                <a:solidFill>
                  <a:schemeClr val="dk1"/>
                </a:solidFill>
                <a:effectLst/>
                <a:uFillTx/>
                <a:latin typeface="Calibri"/>
              </a:rPr>
              <a:t>Second Outline Level</a:t>
            </a:r>
            <a:endParaRPr b="0" lang="en-US" sz="2000" strike="noStrike" u="none">
              <a:solidFill>
                <a:srgbClr val="000000"/>
              </a:solidFill>
              <a:effectLst/>
              <a:uFillTx/>
              <a:latin typeface="Arial"/>
            </a:endParaRPr>
          </a:p>
          <a:p>
            <a:pPr lvl="2" marL="1296000" indent="-288000">
              <a:lnSpc>
                <a:spcPct val="90000"/>
              </a:lnSpc>
              <a:spcBef>
                <a:spcPts val="850"/>
              </a:spcBef>
              <a:buClr>
                <a:srgbClr val="000000"/>
              </a:buClr>
              <a:buSzPct val="45000"/>
              <a:buFont typeface="Wingdings" charset="2"/>
              <a:buChar char=""/>
            </a:pPr>
            <a:r>
              <a:rPr b="0" lang="en-US" sz="1800" strike="noStrike" u="none">
                <a:solidFill>
                  <a:schemeClr val="dk1"/>
                </a:solidFill>
                <a:effectLst/>
                <a:uFillTx/>
                <a:latin typeface="Calibri"/>
              </a:rPr>
              <a:t>Third Outline Level</a:t>
            </a:r>
            <a:endParaRPr b="0" lang="en-US" sz="1800" strike="noStrike" u="none">
              <a:solidFill>
                <a:srgbClr val="000000"/>
              </a:solidFill>
              <a:effectLst/>
              <a:uFillTx/>
              <a:latin typeface="Arial"/>
            </a:endParaRPr>
          </a:p>
          <a:p>
            <a:pPr lvl="3" marL="1728000" indent="-216000">
              <a:lnSpc>
                <a:spcPct val="90000"/>
              </a:lnSpc>
              <a:spcBef>
                <a:spcPts val="567"/>
              </a:spcBef>
              <a:buClr>
                <a:srgbClr val="000000"/>
              </a:buClr>
              <a:buSzPct val="75000"/>
              <a:buFont typeface="Symbol" charset="2"/>
              <a:buChar char=""/>
            </a:pPr>
            <a:r>
              <a:rPr b="0" lang="en-US" sz="1800" strike="noStrike" u="none">
                <a:solidFill>
                  <a:schemeClr val="dk1"/>
                </a:solidFill>
                <a:effectLst/>
                <a:uFillTx/>
                <a:latin typeface="Calibri"/>
              </a:rPr>
              <a:t>Fourth Outline Level</a:t>
            </a:r>
            <a:endParaRPr b="0" lang="en-US" sz="1800" strike="noStrike" u="none">
              <a:solidFill>
                <a:srgbClr val="000000"/>
              </a:solidFill>
              <a:effectLst/>
              <a:uFillTx/>
              <a:latin typeface="Arial"/>
            </a:endParaRPr>
          </a:p>
          <a:p>
            <a:pPr lvl="4" marL="2160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Fifth Outline Level</a:t>
            </a:r>
            <a:endParaRPr b="0" lang="en-US" sz="2000" strike="noStrike" u="none">
              <a:solidFill>
                <a:srgbClr val="000000"/>
              </a:solidFill>
              <a:effectLst/>
              <a:uFillTx/>
              <a:latin typeface="Arial"/>
            </a:endParaRPr>
          </a:p>
          <a:p>
            <a:pPr lvl="5" marL="2592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Sixth Outline Level</a:t>
            </a:r>
            <a:endParaRPr b="0" lang="en-US" sz="2000" strike="noStrike" u="none">
              <a:solidFill>
                <a:srgbClr val="000000"/>
              </a:solidFill>
              <a:effectLst/>
              <a:uFillTx/>
              <a:latin typeface="Arial"/>
            </a:endParaRPr>
          </a:p>
          <a:p>
            <a:pPr lvl="6" marL="3024000" indent="-216000">
              <a:lnSpc>
                <a:spcPct val="90000"/>
              </a:lnSpc>
              <a:spcBef>
                <a:spcPts val="283"/>
              </a:spcBef>
              <a:buClr>
                <a:srgbClr val="000000"/>
              </a:buClr>
              <a:buSzPct val="45000"/>
              <a:buFont typeface="Wingdings" charset="2"/>
              <a:buChar char=""/>
            </a:pPr>
            <a:r>
              <a:rPr b="0" lang="en-US" sz="2000" strike="noStrike" u="none">
                <a:solidFill>
                  <a:schemeClr val="dk1"/>
                </a:solidFill>
                <a:effectLst/>
                <a:uFillTx/>
                <a:latin typeface="Calibri"/>
              </a:rPr>
              <a:t>Seventh Outline Level</a:t>
            </a:r>
            <a:endParaRPr b="0" lang="en-US" sz="2000" strike="noStrike" u="none">
              <a:solidFill>
                <a:srgbClr val="000000"/>
              </a:solidFill>
              <a:effectLst/>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ffffff"/>
        </a:solidFill>
      </p:bgPr>
    </p:bg>
    <p:spTree>
      <p:nvGrpSpPr>
        <p:cNvPr id="1" name=""/>
        <p:cNvGrpSpPr/>
        <p:nvPr/>
      </p:nvGrpSpPr>
      <p:grpSpPr>
        <a:xfrm>
          <a:off x="0" y="0"/>
          <a:ext cx="0" cy="0"/>
          <a:chOff x="0" y="0"/>
          <a:chExt cx="0" cy="0"/>
        </a:xfrm>
      </p:grpSpPr>
      <p:sp>
        <p:nvSpPr>
          <p:cNvPr id="2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28" name="PlaceHolder 2"/>
          <p:cNvSpPr>
            <a:spLocks noGrp="1"/>
          </p:cNvSpPr>
          <p:nvPr>
            <p:ph type="body"/>
          </p:nvPr>
        </p:nvSpPr>
        <p:spPr>
          <a:xfrm>
            <a:off x="838080" y="1825560"/>
            <a:ext cx="10513440" cy="43491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29" name="PlaceHolder 3"/>
          <p:cNvSpPr>
            <a:spLocks noGrp="1"/>
          </p:cNvSpPr>
          <p:nvPr>
            <p:ph type="dt" idx="16"/>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0" name="PlaceHolder 4"/>
          <p:cNvSpPr>
            <a:spLocks noGrp="1"/>
          </p:cNvSpPr>
          <p:nvPr>
            <p:ph type="ftr" idx="17"/>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1" name="PlaceHolder 5"/>
          <p:cNvSpPr>
            <a:spLocks noGrp="1"/>
          </p:cNvSpPr>
          <p:nvPr>
            <p:ph type="sldNum" idx="18"/>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F726D78-D76F-4348-8D35-9374AF026D99}"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title"/>
          </p:nvPr>
        </p:nvSpPr>
        <p:spPr>
          <a:xfrm>
            <a:off x="8724960" y="365040"/>
            <a:ext cx="2626920" cy="5809680"/>
          </a:xfrm>
          <a:prstGeom prst="rect">
            <a:avLst/>
          </a:prstGeom>
          <a:noFill/>
          <a:ln w="0">
            <a:noFill/>
          </a:ln>
        </p:spPr>
        <p:txBody>
          <a:bodyPr lIns="91440" rIns="91440" tIns="45720" bIns="45720" anchor="ctr" vert="eaVert">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3" name="PlaceHolder 2"/>
          <p:cNvSpPr>
            <a:spLocks noGrp="1"/>
          </p:cNvSpPr>
          <p:nvPr>
            <p:ph type="body"/>
          </p:nvPr>
        </p:nvSpPr>
        <p:spPr>
          <a:xfrm>
            <a:off x="838080" y="365040"/>
            <a:ext cx="7732080" cy="58096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4" name="PlaceHolder 3"/>
          <p:cNvSpPr>
            <a:spLocks noGrp="1"/>
          </p:cNvSpPr>
          <p:nvPr>
            <p:ph type="dt" idx="19"/>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35" name="PlaceHolder 4"/>
          <p:cNvSpPr>
            <a:spLocks noGrp="1"/>
          </p:cNvSpPr>
          <p:nvPr>
            <p:ph type="ftr" idx="20"/>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36" name="PlaceHolder 5"/>
          <p:cNvSpPr>
            <a:spLocks noGrp="1"/>
          </p:cNvSpPr>
          <p:nvPr>
            <p:ph type="sldNum" idx="21"/>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BF61683-E5B2-4BDC-91FE-95BEAF5A4F7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ffffff"/>
        </a:solidFill>
      </p:bgPr>
    </p:bg>
    <p:spTree>
      <p:nvGrpSpPr>
        <p:cNvPr id="1" name=""/>
        <p:cNvGrpSpPr/>
        <p:nvPr/>
      </p:nvGrpSpPr>
      <p:grpSpPr>
        <a:xfrm>
          <a:off x="0" y="0"/>
          <a:ext cx="0" cy="0"/>
          <a:chOff x="0" y="0"/>
          <a:chExt cx="0" cy="0"/>
        </a:xfrm>
      </p:grpSpPr>
      <p:sp>
        <p:nvSpPr>
          <p:cNvPr id="3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0" lang="en-US" sz="4400" strike="noStrike" u="none">
                <a:solidFill>
                  <a:schemeClr val="dk1"/>
                </a:solidFill>
                <a:effectLst/>
                <a:uFillTx/>
                <a:latin typeface="Calibri Light"/>
              </a:rPr>
              <a:t>Click to edit Master title style</a:t>
            </a:r>
            <a:endParaRPr b="0" lang="en-US" sz="4400" strike="noStrike" u="none">
              <a:solidFill>
                <a:srgbClr val="000000"/>
              </a:solidFill>
              <a:effectLst/>
              <a:uFillTx/>
              <a:latin typeface="Arial"/>
            </a:endParaRPr>
          </a:p>
        </p:txBody>
      </p:sp>
      <p:sp>
        <p:nvSpPr>
          <p:cNvPr id="38" name="PlaceHolder 2"/>
          <p:cNvSpPr>
            <a:spLocks noGrp="1"/>
          </p:cNvSpPr>
          <p:nvPr>
            <p:ph type="body"/>
          </p:nvPr>
        </p:nvSpPr>
        <p:spPr>
          <a:xfrm>
            <a:off x="838080" y="1825560"/>
            <a:ext cx="10513440" cy="43491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000000"/>
              </a:buClr>
              <a:buFont typeface="Arial"/>
              <a:buChar char="•"/>
            </a:pPr>
            <a:r>
              <a:rPr b="0" lang="en-US" sz="2800" strike="noStrike" u="none">
                <a:solidFill>
                  <a:schemeClr val="dk1"/>
                </a:solidFill>
                <a:effectLst/>
                <a:uFillTx/>
                <a:latin typeface="Calibri"/>
              </a:rPr>
              <a:t>Click to edit Master text styles</a:t>
            </a:r>
            <a:endParaRPr b="0" lang="en-US" sz="28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Arial"/>
              <a:buChar char="•"/>
            </a:pPr>
            <a:r>
              <a:rPr b="0" lang="en-US" sz="2400" strike="noStrike" u="none">
                <a:solidFill>
                  <a:schemeClr val="dk1"/>
                </a:solidFill>
                <a:effectLst/>
                <a:uFillTx/>
                <a:latin typeface="Calibri"/>
              </a:rPr>
              <a:t>Second level</a:t>
            </a:r>
            <a:endParaRPr b="0" lang="en-US" sz="2400" strike="noStrike" u="none">
              <a:solidFill>
                <a:srgbClr val="000000"/>
              </a:solidFill>
              <a:effectLst/>
              <a:uFillTx/>
              <a:latin typeface="Arial"/>
            </a:endParaRPr>
          </a:p>
          <a:p>
            <a:pPr lvl="2" marL="1143000" indent="-228600" defTabSz="914400">
              <a:lnSpc>
                <a:spcPct val="90000"/>
              </a:lnSpc>
              <a:spcBef>
                <a:spcPts val="499"/>
              </a:spcBef>
              <a:buClr>
                <a:srgbClr val="000000"/>
              </a:buClr>
              <a:buFont typeface="Arial"/>
              <a:buChar char="•"/>
            </a:pPr>
            <a:r>
              <a:rPr b="0" lang="en-US" sz="2000" strike="noStrike" u="none">
                <a:solidFill>
                  <a:schemeClr val="dk1"/>
                </a:solidFill>
                <a:effectLst/>
                <a:uFillTx/>
                <a:latin typeface="Calibri"/>
              </a:rPr>
              <a:t>Third level</a:t>
            </a:r>
            <a:endParaRPr b="0" lang="en-US" sz="2000" strike="noStrike" u="none">
              <a:solidFill>
                <a:srgbClr val="000000"/>
              </a:solidFill>
              <a:effectLst/>
              <a:uFillTx/>
              <a:latin typeface="Arial"/>
            </a:endParaRPr>
          </a:p>
          <a:p>
            <a:pPr lvl="3" marL="16002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Fourth level</a:t>
            </a:r>
            <a:endParaRPr b="0" lang="en-US" sz="1800" strike="noStrike" u="none">
              <a:solidFill>
                <a:srgbClr val="000000"/>
              </a:solidFill>
              <a:effectLst/>
              <a:uFillTx/>
              <a:latin typeface="Arial"/>
            </a:endParaRPr>
          </a:p>
          <a:p>
            <a:pPr lvl="4" marL="2057400" indent="-228600" defTabSz="914400">
              <a:lnSpc>
                <a:spcPct val="90000"/>
              </a:lnSpc>
              <a:spcBef>
                <a:spcPts val="499"/>
              </a:spcBef>
              <a:buClr>
                <a:srgbClr val="000000"/>
              </a:buClr>
              <a:buFont typeface="Arial"/>
              <a:buChar char="•"/>
            </a:pPr>
            <a:r>
              <a:rPr b="0" lang="en-US" sz="1800" strike="noStrike" u="none">
                <a:solidFill>
                  <a:schemeClr val="dk1"/>
                </a:solidFill>
                <a:effectLst/>
                <a:uFillTx/>
                <a:latin typeface="Calibri"/>
              </a:rPr>
              <a:t>Fifth level</a:t>
            </a:r>
            <a:endParaRPr b="0" lang="en-US" sz="1800" strike="noStrike" u="none">
              <a:solidFill>
                <a:srgbClr val="000000"/>
              </a:solidFill>
              <a:effectLst/>
              <a:uFillTx/>
              <a:latin typeface="Arial"/>
            </a:endParaRPr>
          </a:p>
        </p:txBody>
      </p:sp>
      <p:sp>
        <p:nvSpPr>
          <p:cNvPr id="39" name="PlaceHolder 3"/>
          <p:cNvSpPr>
            <a:spLocks noGrp="1"/>
          </p:cNvSpPr>
          <p:nvPr>
            <p:ph type="dt" idx="22"/>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0" name="PlaceHolder 4"/>
          <p:cNvSpPr>
            <a:spLocks noGrp="1"/>
          </p:cNvSpPr>
          <p:nvPr>
            <p:ph type="ftr" idx="23"/>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1" name="PlaceHolder 5"/>
          <p:cNvSpPr>
            <a:spLocks noGrp="1"/>
          </p:cNvSpPr>
          <p:nvPr>
            <p:ph type="sldNum" idx="24"/>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D16E3DBA-59E4-4194-8F7B-8C1149B0C3D6}"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ffffff"/>
        </a:solid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831960" y="1709640"/>
            <a:ext cx="10513440" cy="2850480"/>
          </a:xfrm>
          <a:prstGeom prst="rect">
            <a:avLst/>
          </a:prstGeom>
          <a:noFill/>
          <a:ln w="0">
            <a:noFill/>
          </a:ln>
        </p:spPr>
        <p:txBody>
          <a:bodyPr lIns="91440" rIns="91440" tIns="45720" bIns="45720" anchor="b">
            <a:noAutofit/>
          </a:bodyPr>
          <a:p>
            <a:pPr indent="0" defTabSz="914400">
              <a:lnSpc>
                <a:spcPct val="90000"/>
              </a:lnSpc>
              <a:buNone/>
              <a:tabLst>
                <a:tab algn="l" pos="0"/>
              </a:tabLst>
            </a:pPr>
            <a:r>
              <a:rPr b="0" lang="en-US" sz="6000" strike="noStrike" u="none">
                <a:solidFill>
                  <a:schemeClr val="dk1"/>
                </a:solidFill>
                <a:effectLst/>
                <a:uFillTx/>
                <a:latin typeface="Calibri Light"/>
              </a:rPr>
              <a:t>Click to edit Master title style</a:t>
            </a:r>
            <a:endParaRPr b="0" lang="en-US" sz="6000" strike="noStrike" u="none">
              <a:solidFill>
                <a:srgbClr val="000000"/>
              </a:solidFill>
              <a:effectLst/>
              <a:uFillTx/>
              <a:latin typeface="Arial"/>
            </a:endParaRPr>
          </a:p>
        </p:txBody>
      </p:sp>
      <p:sp>
        <p:nvSpPr>
          <p:cNvPr id="43" name="PlaceHolder 2"/>
          <p:cNvSpPr>
            <a:spLocks noGrp="1"/>
          </p:cNvSpPr>
          <p:nvPr>
            <p:ph type="body"/>
          </p:nvPr>
        </p:nvSpPr>
        <p:spPr>
          <a:xfrm>
            <a:off x="831960" y="4589640"/>
            <a:ext cx="10513440" cy="1497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US" sz="2400" strike="noStrike" u="none">
                <a:solidFill>
                  <a:schemeClr val="dk1">
                    <a:tint val="75000"/>
                  </a:schemeClr>
                </a:solidFill>
                <a:effectLst/>
                <a:uFillTx/>
                <a:latin typeface="Calibri"/>
              </a:rPr>
              <a:t>Click to edit Master text styles</a:t>
            </a:r>
            <a:endParaRPr b="0" lang="en-US" sz="2400" strike="noStrike" u="none">
              <a:solidFill>
                <a:srgbClr val="000000"/>
              </a:solidFill>
              <a:effectLst/>
              <a:uFillTx/>
              <a:latin typeface="Arial"/>
            </a:endParaRPr>
          </a:p>
        </p:txBody>
      </p:sp>
      <p:sp>
        <p:nvSpPr>
          <p:cNvPr id="44" name="PlaceHolder 3"/>
          <p:cNvSpPr>
            <a:spLocks noGrp="1"/>
          </p:cNvSpPr>
          <p:nvPr>
            <p:ph type="dt" idx="25"/>
          </p:nvPr>
        </p:nvSpPr>
        <p:spPr>
          <a:xfrm>
            <a:off x="838080" y="6356520"/>
            <a:ext cx="2741040" cy="3628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defTabSz="914400">
              <a:lnSpc>
                <a:spcPct val="100000"/>
              </a:lnSpc>
              <a:buNone/>
              <a:tabLst>
                <a:tab algn="l" pos="0"/>
              </a:tabLst>
            </a:pPr>
            <a:r>
              <a:rPr b="0" lang="en-US" sz="1200" strike="noStrike" u="none">
                <a:solidFill>
                  <a:schemeClr val="dk1">
                    <a:tint val="75000"/>
                  </a:schemeClr>
                </a:solidFill>
                <a:effectLst/>
                <a:uFillTx/>
                <a:latin typeface="Calibri"/>
              </a:rPr>
              <a:t>&lt;date/time&gt;</a:t>
            </a:r>
            <a:endParaRPr b="0" lang="en-US" sz="1200" strike="noStrike" u="none">
              <a:solidFill>
                <a:srgbClr val="000000"/>
              </a:solidFill>
              <a:effectLst/>
              <a:uFillTx/>
              <a:latin typeface="Times New Roman"/>
            </a:endParaRPr>
          </a:p>
        </p:txBody>
      </p:sp>
      <p:sp>
        <p:nvSpPr>
          <p:cNvPr id="45" name="PlaceHolder 4"/>
          <p:cNvSpPr>
            <a:spLocks noGrp="1"/>
          </p:cNvSpPr>
          <p:nvPr>
            <p:ph type="ftr" idx="26"/>
          </p:nvPr>
        </p:nvSpPr>
        <p:spPr>
          <a:xfrm>
            <a:off x="4038480" y="6356520"/>
            <a:ext cx="4112640" cy="36288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46" name="PlaceHolder 5"/>
          <p:cNvSpPr>
            <a:spLocks noGrp="1"/>
          </p:cNvSpPr>
          <p:nvPr>
            <p:ph type="sldNum" idx="27"/>
          </p:nvPr>
        </p:nvSpPr>
        <p:spPr>
          <a:xfrm>
            <a:off x="8610480" y="6356520"/>
            <a:ext cx="2741040" cy="36288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91001FD5-D609-4579-BE3A-F82DFB6349E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3.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PlaceHolder 1"/>
          <p:cNvSpPr>
            <a:spLocks noGrp="1"/>
          </p:cNvSpPr>
          <p:nvPr>
            <p:ph type="title"/>
          </p:nvPr>
        </p:nvSpPr>
        <p:spPr>
          <a:xfrm>
            <a:off x="838080" y="889200"/>
            <a:ext cx="10513440" cy="274680"/>
          </a:xfrm>
          <a:prstGeom prst="rect">
            <a:avLst/>
          </a:prstGeom>
          <a:noFill/>
          <a:ln w="0">
            <a:noFill/>
          </a:ln>
        </p:spPr>
        <p:txBody>
          <a:bodyPr lIns="0" rIns="0" tIns="0" bIns="0" anchor="ctr">
            <a:spAutoFit/>
          </a:bodyPr>
          <a:p>
            <a:pPr indent="0">
              <a:buNone/>
            </a:pPr>
            <a:r>
              <a:rPr b="0" lang="en-US" sz="1800" strike="noStrike" u="none">
                <a:solidFill>
                  <a:srgbClr val="000000"/>
                </a:solidFill>
                <a:effectLst/>
                <a:uFillTx/>
                <a:latin typeface="Arial"/>
              </a:rPr>
              <a:t>Click to edit the title text format</a:t>
            </a:r>
            <a:endParaRPr b="0" lang="en-US" sz="1800" strike="noStrike" u="none">
              <a:solidFill>
                <a:srgbClr val="000000"/>
              </a:solidFill>
              <a:effectLst/>
              <a:uFillTx/>
              <a:latin typeface="Arial"/>
            </a:endParaRPr>
          </a:p>
        </p:txBody>
      </p:sp>
      <p:sp>
        <p:nvSpPr>
          <p:cNvPr id="119" name="PlaceHolder 2"/>
          <p:cNvSpPr>
            <a:spLocks noGrp="1"/>
          </p:cNvSpPr>
          <p:nvPr>
            <p:ph type="body"/>
          </p:nvPr>
        </p:nvSpPr>
        <p:spPr>
          <a:xfrm>
            <a:off x="838080" y="1825560"/>
            <a:ext cx="10513440" cy="43491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effectLst/>
                <a:uFillTx/>
                <a:latin typeface="Arial"/>
              </a:rPr>
              <a:t>Click to edit the outline text format</a:t>
            </a:r>
            <a:endParaRPr b="0" lang="en-US" sz="1800" strike="noStrike" u="none">
              <a:solidFill>
                <a:srgbClr val="000000"/>
              </a:solidFill>
              <a:effectLst/>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effectLst/>
                <a:uFillTx/>
                <a:latin typeface="Arial"/>
              </a:rPr>
              <a:t>Second Outline Level</a:t>
            </a:r>
            <a:endParaRPr b="0" lang="en-US" sz="1800" strike="noStrike" u="none">
              <a:solidFill>
                <a:srgbClr val="000000"/>
              </a:solidFill>
              <a:effectLst/>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effectLst/>
                <a:uFillTx/>
                <a:latin typeface="Arial"/>
              </a:rPr>
              <a:t>Third Outline Level</a:t>
            </a:r>
            <a:endParaRPr b="0" lang="en-US" sz="1800" strike="noStrike" u="none">
              <a:solidFill>
                <a:srgbClr val="000000"/>
              </a:solidFill>
              <a:effectLst/>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effectLst/>
                <a:uFillTx/>
                <a:latin typeface="Arial"/>
              </a:rPr>
              <a:t>Fourth Outline Level</a:t>
            </a:r>
            <a:endParaRPr b="0" lang="en-US" sz="1800" strike="noStrike" u="none">
              <a:solidFill>
                <a:srgbClr val="000000"/>
              </a:solidFill>
              <a:effectLst/>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Fifth Outline Level</a:t>
            </a:r>
            <a:endParaRPr b="0" lang="en-US" sz="1800" strike="noStrike" u="none">
              <a:solidFill>
                <a:srgbClr val="000000"/>
              </a:solidFill>
              <a:effectLst/>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Sixth Outline Level</a:t>
            </a:r>
            <a:endParaRPr b="0" lang="en-US" sz="1800" strike="noStrike" u="none">
              <a:solidFill>
                <a:srgbClr val="000000"/>
              </a:solidFill>
              <a:effectLst/>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effectLst/>
                <a:uFillTx/>
                <a:latin typeface="Arial"/>
              </a:rPr>
              <a:t>Seventh Outline Level</a:t>
            </a:r>
            <a:endParaRPr b="0" lang="en-US" sz="1800" strike="noStrike" u="none">
              <a:solidFill>
                <a:srgbClr val="000000"/>
              </a:solidFill>
              <a:effectLst/>
              <a:uFillTx/>
              <a:latin typeface="Arial"/>
            </a:endParaRPr>
          </a:p>
        </p:txBody>
      </p:sp>
      <p:sp>
        <p:nvSpPr>
          <p:cNvPr id="120" name="PlaceHolder 3"/>
          <p:cNvSpPr>
            <a:spLocks noGrp="1"/>
          </p:cNvSpPr>
          <p:nvPr>
            <p:ph type="ftr" idx="67"/>
          </p:nvPr>
        </p:nvSpPr>
        <p:spPr>
          <a:xfrm>
            <a:off x="4038480" y="6356520"/>
            <a:ext cx="4113000" cy="363240"/>
          </a:xfrm>
          <a:prstGeom prst="rect">
            <a:avLst/>
          </a:prstGeom>
          <a:noFill/>
          <a:ln w="0">
            <a:noFill/>
          </a:ln>
        </p:spPr>
        <p:txBody>
          <a:bodyPr lIns="91440" rIns="91440" tIns="45720" bIns="45720" anchor="ctr">
            <a:noAutofit/>
          </a:bodyPr>
          <a:lstStyle>
            <a:lvl1pPr indent="0" algn="ctr">
              <a:lnSpc>
                <a:spcPct val="100000"/>
              </a:lnSpc>
              <a:buNone/>
              <a:tabLst>
                <a:tab algn="l" pos="0"/>
              </a:tabLst>
              <a:defRPr b="0" lang="en-US" sz="1400" strike="noStrike" u="none">
                <a:solidFill>
                  <a:srgbClr val="000000"/>
                </a:solidFill>
                <a:effectLst/>
                <a:uFillTx/>
                <a:latin typeface="Times New Roman"/>
              </a:defRPr>
            </a:lvl1pPr>
          </a:lstStyle>
          <a:p>
            <a:pPr indent="0" algn="ctr">
              <a:lnSpc>
                <a:spcPct val="100000"/>
              </a:lnSpc>
              <a:buNone/>
              <a:tabLst>
                <a:tab algn="l" pos="0"/>
              </a:tabLst>
            </a:pPr>
            <a:r>
              <a:rPr b="0" lang="en-US" sz="1400" strike="noStrike" u="none">
                <a:solidFill>
                  <a:srgbClr val="000000"/>
                </a:solidFill>
                <a:effectLst/>
                <a:uFillTx/>
                <a:latin typeface="Times New Roman"/>
              </a:rPr>
              <a:t>&lt;footer&gt;</a:t>
            </a:r>
            <a:endParaRPr b="0" lang="en-US" sz="1400" strike="noStrike" u="none">
              <a:solidFill>
                <a:srgbClr val="000000"/>
              </a:solidFill>
              <a:effectLst/>
              <a:uFillTx/>
              <a:latin typeface="Times New Roman"/>
            </a:endParaRPr>
          </a:p>
        </p:txBody>
      </p:sp>
      <p:sp>
        <p:nvSpPr>
          <p:cNvPr id="121" name="PlaceHolder 4"/>
          <p:cNvSpPr>
            <a:spLocks noGrp="1"/>
          </p:cNvSpPr>
          <p:nvPr>
            <p:ph type="sldNum" idx="68"/>
          </p:nvPr>
        </p:nvSpPr>
        <p:spPr>
          <a:xfrm>
            <a:off x="8610480" y="6356520"/>
            <a:ext cx="2741400" cy="363240"/>
          </a:xfrm>
          <a:prstGeom prst="rect">
            <a:avLst/>
          </a:prstGeom>
          <a:noFill/>
          <a:ln w="0">
            <a:noFill/>
          </a:ln>
        </p:spPr>
        <p:txBody>
          <a:bodyPr lIns="91440" rIns="91440" tIns="45720" bIns="45720" anchor="ctr">
            <a:noAutofit/>
          </a:bodyPr>
          <a:lstStyle>
            <a:lvl1pPr indent="0" algn="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r" defTabSz="914400">
              <a:lnSpc>
                <a:spcPct val="100000"/>
              </a:lnSpc>
              <a:buNone/>
              <a:tabLst>
                <a:tab algn="l" pos="0"/>
              </a:tabLst>
            </a:pPr>
            <a:fld id="{A9DE1C6D-9C12-4367-A3D4-B708B7046DA5}" type="slidenum">
              <a:rPr b="0" lang="en-US" sz="1200" strike="noStrike" u="none">
                <a:solidFill>
                  <a:schemeClr val="dk1">
                    <a:tint val="75000"/>
                  </a:schemeClr>
                </a:solidFill>
                <a:effectLst/>
                <a:uFillTx/>
                <a:latin typeface="Calibri"/>
              </a:rPr>
              <a:t>&lt;number&gt;</a:t>
            </a:fld>
            <a:endParaRPr b="0" lang="en-US" sz="1200" strike="noStrike" u="none">
              <a:solidFill>
                <a:srgbClr val="000000"/>
              </a:solidFill>
              <a:effectLst/>
              <a:uFillTx/>
              <a:latin typeface="Times New Roman"/>
            </a:endParaRPr>
          </a:p>
        </p:txBody>
      </p:sp>
      <p:sp>
        <p:nvSpPr>
          <p:cNvPr id="122" name="PlaceHolder 5"/>
          <p:cNvSpPr>
            <a:spLocks noGrp="1"/>
          </p:cNvSpPr>
          <p:nvPr>
            <p:ph type="dt" idx="69"/>
          </p:nvPr>
        </p:nvSpPr>
        <p:spPr>
          <a:xfrm>
            <a:off x="838080" y="6356520"/>
            <a:ext cx="2741400" cy="363240"/>
          </a:xfrm>
          <a:prstGeom prst="rect">
            <a:avLst/>
          </a:prstGeom>
          <a:noFill/>
          <a:ln w="0">
            <a:noFill/>
          </a:ln>
        </p:spPr>
        <p:txBody>
          <a:bodyPr lIns="91440" rIns="91440" tIns="45720" bIns="45720" anchor="ctr">
            <a:noAutofit/>
          </a:bodyPr>
          <a:lstStyle>
            <a:lvl1pPr indent="0">
              <a:buNone/>
              <a:defRPr b="0" lang="en-US" sz="1400" strike="noStrike" u="none">
                <a:solidFill>
                  <a:srgbClr val="000000"/>
                </a:solidFill>
                <a:effectLst/>
                <a:uFillTx/>
                <a:latin typeface="Times New Roman"/>
              </a:defRPr>
            </a:lvl1pPr>
          </a:lstStyle>
          <a:p>
            <a:pPr indent="0">
              <a:buNone/>
            </a:pPr>
            <a:r>
              <a:rPr b="0" lang="en-US" sz="1400" strike="noStrike" u="none">
                <a:solidFill>
                  <a:srgbClr val="000000"/>
                </a:solidFill>
                <a:effectLst/>
                <a:uFillTx/>
                <a:latin typeface="Times New Roman"/>
              </a:rPr>
              <a:t>&lt;date/time&gt;</a:t>
            </a:r>
            <a:endParaRPr b="0" lang="en-US" sz="1400" strike="noStrike" u="none">
              <a:solidFill>
                <a:srgbClr val="000000"/>
              </a:solidFill>
              <a:effectLst/>
              <a:uFillTx/>
              <a:latin typeface="Times New Roman"/>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slideLayout" Target="../slideLayouts/slideLayout8.xml"/><Relationship Id="rId6"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hyperlink" Target="https://developers.google.com/machine-learning/problem-framing/good" TargetMode="External"/><Relationship Id="rId2" Type="http://schemas.openxmlformats.org/officeDocument/2006/relationships/slideLayout" Target="../slideLayouts/slideLayout8.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hyperlink" Target="https://www.gs.washington.edu/academics/courses/akey/56008/lecture/lecture2.pdf" TargetMode="External"/><Relationship Id="rId2" Type="http://schemas.openxmlformats.org/officeDocument/2006/relationships/image" Target="../media/image14.png"/><Relationship Id="rId3" Type="http://schemas.openxmlformats.org/officeDocument/2006/relationships/slideLayout" Target="../slideLayouts/slideLayout8.xml"/>
</Relationships>
</file>

<file path=ppt/slides/_rels/slide13.xml.rels><?xml version="1.0" encoding="UTF-8"?>
<Relationships xmlns="http://schemas.openxmlformats.org/package/2006/relationships"><Relationship Id="rId1" Type="http://schemas.openxmlformats.org/officeDocument/2006/relationships/hyperlink" Target="https://github.com/DataScienceSpecialization/courses/blob/master/08_PracticalMachineLearning/002whatIsPrediction/index.md" TargetMode="External"/><Relationship Id="rId2" Type="http://schemas.openxmlformats.org/officeDocument/2006/relationships/image" Target="../media/image15.png"/><Relationship Id="rId3" Type="http://schemas.openxmlformats.org/officeDocument/2006/relationships/slideLayout" Target="../slideLayouts/slideLayout8.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www.datascienceblog.net/post/commentary/inference-vs-prediction/" TargetMode="External"/><Relationship Id="rId3" Type="http://schemas.openxmlformats.org/officeDocument/2006/relationships/slideLayout" Target="../slideLayouts/slideLayout8.xml"/>
</Relationships>
</file>

<file path=ppt/slides/_rels/slide15.xml.rels><?xml version="1.0" encoding="UTF-8"?>
<Relationships xmlns="http://schemas.openxmlformats.org/package/2006/relationships"><Relationship Id="rId1" Type="http://schemas.openxmlformats.org/officeDocument/2006/relationships/hyperlink" Target="https://www.statlearning.com/" TargetMode="External"/><Relationship Id="rId2" Type="http://schemas.openxmlformats.org/officeDocument/2006/relationships/image" Target="../media/image17.png"/><Relationship Id="rId3" Type="http://schemas.openxmlformats.org/officeDocument/2006/relationships/slideLayout" Target="../slideLayouts/slideLayout8.xml"/>
</Relationships>
</file>

<file path=ppt/slides/_rels/slide16.xml.rels><?xml version="1.0" encoding="UTF-8"?>
<Relationships xmlns="http://schemas.openxmlformats.org/package/2006/relationships"><Relationship Id="rId1" Type="http://schemas.openxmlformats.org/officeDocument/2006/relationships/hyperlink" Target="https://www.stat.berkeley.edu/~aldous/157/Papers/shmueli.pdf" TargetMode="External"/><Relationship Id="rId2" Type="http://schemas.openxmlformats.org/officeDocument/2006/relationships/hyperlink" Target="https://www.stat.berkeley.edu/~aldous/157/Papers/shmueli.pdf" TargetMode="External"/><Relationship Id="rId3" Type="http://schemas.openxmlformats.org/officeDocument/2006/relationships/image" Target="../media/image18.png"/><Relationship Id="rId4" Type="http://schemas.openxmlformats.org/officeDocument/2006/relationships/slideLayout" Target="../slideLayouts/slideLayout8.xml"/>
</Relationships>
</file>

<file path=ppt/slides/_rels/slide17.xml.rels><?xml version="1.0" encoding="UTF-8"?>
<Relationships xmlns="http://schemas.openxmlformats.org/package/2006/relationships"><Relationship Id="rId1" Type="http://schemas.openxmlformats.org/officeDocument/2006/relationships/hyperlink" Target="https://developers.google.com/machine-learning/problem-framing/good" TargetMode="External"/><Relationship Id="rId2" Type="http://schemas.openxmlformats.org/officeDocument/2006/relationships/image" Target="../media/image19.png"/><Relationship Id="rId3" Type="http://schemas.openxmlformats.org/officeDocument/2006/relationships/slideLayout" Target="../slideLayouts/slideLayout8.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hyperlink" Target="https://ai.googleblog.com/2017/05/efficient-smart-reply-now-for-gmail.html" TargetMode="Externa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8.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clipart-library.com/clipart/7914.htm" TargetMode="External"/><Relationship Id="rId2" Type="http://schemas.openxmlformats.org/officeDocument/2006/relationships/image" Target="../media/image22.png"/><Relationship Id="rId3" Type="http://schemas.openxmlformats.org/officeDocument/2006/relationships/slideLayout" Target="../slideLayouts/slideLayout8.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hyperlink" Target="https://aiindex.stanford.edu/report/" TargetMode="External"/><Relationship Id="rId2" Type="http://schemas.openxmlformats.org/officeDocument/2006/relationships/image" Target="../media/image3.png"/><Relationship Id="rId3" Type="http://schemas.openxmlformats.org/officeDocument/2006/relationships/slideLayout" Target="../slideLayouts/slideLayout8.xml"/><Relationship Id="rId4"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hyperlink" Target="https://www.merriam-webster.com/dictionary/Occam%27s%20razor" TargetMode="External"/><Relationship Id="rId2" Type="http://schemas.openxmlformats.org/officeDocument/2006/relationships/slideLayout" Target="../slideLayouts/slideLayout8.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hyperlink" Target="https://www.statlearning.com/" TargetMode="External"/><Relationship Id="rId2" Type="http://schemas.openxmlformats.org/officeDocument/2006/relationships/image" Target="../media/image23.png"/><Relationship Id="rId3" Type="http://schemas.openxmlformats.org/officeDocument/2006/relationships/slideLayout" Target="../slideLayouts/slideLayout8.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s://www.statlearning.com/" TargetMode="External"/><Relationship Id="rId2" Type="http://schemas.openxmlformats.org/officeDocument/2006/relationships/image" Target="../media/image25.png"/><Relationship Id="rId3" Type="http://schemas.openxmlformats.org/officeDocument/2006/relationships/slideLayout" Target="../slideLayouts/slideLayout8.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twitter.com/LesGuessing/status/997146590442799105/photo/1" TargetMode="External"/><Relationship Id="rId3" Type="http://schemas.openxmlformats.org/officeDocument/2006/relationships/slideLayout" Target="../slideLayouts/slideLayout8.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s://en.wikipedia.org/wiki/Apophenia" TargetMode="External"/><Relationship Id="rId2" Type="http://schemas.openxmlformats.org/officeDocument/2006/relationships/hyperlink" Target="https://www.youtube.com/watch?v=JyreYdCiThs" TargetMode="External"/><Relationship Id="rId3" Type="http://schemas.openxmlformats.org/officeDocument/2006/relationships/video" Target="https://www.youtube.com/embed/JyreYdCiThs?feature=oembed" TargetMode="External"/><Relationship Id="rId4" Type="http://schemas.microsoft.com/office/2007/relationships/media" Target="https://www.youtube.com/embed/JyreYdCiThs?feature=oembed" TargetMode="External"/><Relationship Id="rId5" Type="http://schemas.openxmlformats.org/officeDocument/2006/relationships/image" Target="../media/image27.jpeg"/><Relationship Id="rId6" Type="http://schemas.openxmlformats.org/officeDocument/2006/relationships/slideLayout" Target="../slideLayouts/slideLayout8.xml"/><Relationship Id="rId7"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https://www.tylervigen.com/about" TargetMode="External"/><Relationship Id="rId2" Type="http://schemas.openxmlformats.org/officeDocument/2006/relationships/image" Target="../media/image28.png"/><Relationship Id="rId3" Type="http://schemas.openxmlformats.org/officeDocument/2006/relationships/slideLayout" Target="../slideLayouts/slideLayout8.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hyperlink" Target="https://www.tylervigen.com/about" TargetMode="External"/><Relationship Id="rId2" Type="http://schemas.openxmlformats.org/officeDocument/2006/relationships/image" Target="../media/image29.png"/><Relationship Id="rId3" Type="http://schemas.openxmlformats.org/officeDocument/2006/relationships/slideLayout" Target="../slideLayouts/slideLayout8.xml"/><Relationship Id="rId4"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hyperlink" Target="https://www.tylervigen.com/about" TargetMode="External"/><Relationship Id="rId2" Type="http://schemas.openxmlformats.org/officeDocument/2006/relationships/image" Target="../media/image30.png"/><Relationship Id="rId3" Type="http://schemas.openxmlformats.org/officeDocument/2006/relationships/slideLayout" Target="../slideLayouts/slideLayout8.xml"/><Relationship Id="rId4"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hyperlink" Target="https://www.tylervigen.com/about" TargetMode="External"/><Relationship Id="rId2" Type="http://schemas.openxmlformats.org/officeDocument/2006/relationships/image" Target="../media/image31.png"/><Relationship Id="rId3" Type="http://schemas.openxmlformats.org/officeDocument/2006/relationships/slideLayout" Target="../slideLayouts/slideLayout8.xml"/><Relationship Id="rId4"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hyperlink" Target="https://aiindex.stanford.edu/report/" TargetMode="External"/><Relationship Id="rId2" Type="http://schemas.openxmlformats.org/officeDocument/2006/relationships/image" Target="../media/image4.png"/><Relationship Id="rId3" Type="http://schemas.openxmlformats.org/officeDocument/2006/relationships/slideLayout" Target="../slideLayouts/slideLayout8.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hyperlink" Target="https://www.tylervigen.com/about" TargetMode="External"/><Relationship Id="rId2" Type="http://schemas.openxmlformats.org/officeDocument/2006/relationships/image" Target="../media/image32.png"/><Relationship Id="rId3" Type="http://schemas.openxmlformats.org/officeDocument/2006/relationships/slideLayout" Target="../slideLayouts/slideLayout8.xml"/><Relationship Id="rId4"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hyperlink" Target="https://hbr.org/2016/11/how-to-tell-if-machine-learning-can-solve-your-business-problem" TargetMode="External"/><Relationship Id="rId2" Type="http://schemas.openxmlformats.org/officeDocument/2006/relationships/hyperlink" Target="https://tinyurl.com/3a5d25jm" TargetMode="External"/><Relationship Id="rId3" Type="http://schemas.openxmlformats.org/officeDocument/2006/relationships/image" Target="../media/image33.png"/><Relationship Id="rId4" Type="http://schemas.openxmlformats.org/officeDocument/2006/relationships/slideLayout" Target="../slideLayouts/slideLayout8.xml"/>
</Relationships>
</file>

<file path=ppt/slides/_rels/slide32.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hyperlink" Target="https://news.harvard.edu/gazette/story/2020/10/ethical-concerns-mount-as-ai-takes-bigger-decision-making-role/" TargetMode="External"/><Relationship Id="rId3" Type="http://schemas.openxmlformats.org/officeDocument/2006/relationships/slideLayout" Target="../slideLayouts/slideLayout8.xml"/><Relationship Id="rId4"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hyperlink" Target="https://www.youtube.com/watch?v=QvRZuHQBTps" TargetMode="External"/><Relationship Id="rId2" Type="http://schemas.openxmlformats.org/officeDocument/2006/relationships/hyperlink" Target="https://tinyurl.com/34hknhmw" TargetMode="External"/><Relationship Id="rId3" Type="http://schemas.openxmlformats.org/officeDocument/2006/relationships/video" Target="https://www.youtube.com/embed/QvRZuHQBTps?feature=oembed" TargetMode="External"/><Relationship Id="rId4" Type="http://schemas.microsoft.com/office/2007/relationships/media" Target="https://www.youtube.com/embed/QvRZuHQBTps?feature=oembed" TargetMode="External"/><Relationship Id="rId5" Type="http://schemas.openxmlformats.org/officeDocument/2006/relationships/image" Target="../media/image35.jpeg"/><Relationship Id="rId6" Type="http://schemas.openxmlformats.org/officeDocument/2006/relationships/slideLayout" Target="../slideLayouts/slideLayout8.xml"/><Relationship Id="rId7"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hyperlink" Target="https://betterprogramming.pub/should-you-use-machine-learning-73a7746f7280" TargetMode="External"/><Relationship Id="rId3" Type="http://schemas.openxmlformats.org/officeDocument/2006/relationships/slideLayout" Target="../slideLayouts/slideLayout8.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hyperlink" Target="https://developers.google.com/machine-learning/problem-framing/good" TargetMode="External"/><Relationship Id="rId2" Type="http://schemas.openxmlformats.org/officeDocument/2006/relationships/hyperlink" Target="http://javascript:;" TargetMode="External"/><Relationship Id="rId3" Type="http://schemas.openxmlformats.org/officeDocument/2006/relationships/hyperlink" Target="http://javascript:;" TargetMode="External"/><Relationship Id="rId4" Type="http://schemas.openxmlformats.org/officeDocument/2006/relationships/hyperlink" Target="https://hbr.org/2018/04/if-your-data-is-bad-your-machine-learning-tools-are-useless" TargetMode="External"/><Relationship Id="rId5" Type="http://schemas.openxmlformats.org/officeDocument/2006/relationships/hyperlink" Target="https://direct.mit.edu/qss/article/2/3/795/102771/Garbage-in-garbage-out-revisited-What-do-machine" TargetMode="External"/><Relationship Id="rId6" Type="http://schemas.openxmlformats.org/officeDocument/2006/relationships/image" Target="../media/image36.png"/><Relationship Id="rId7" Type="http://schemas.openxmlformats.org/officeDocument/2006/relationships/slideLayout" Target="../slideLayouts/slideLayout8.xml"/><Relationship Id="rId8"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hyperlink" Target="https://www.youtube.com/watch?v=Lr4yi9onykg" TargetMode="External"/><Relationship Id="rId2" Type="http://schemas.openxmlformats.org/officeDocument/2006/relationships/hyperlink" Target="https://tinyurl.com/bddyb946" TargetMode="External"/><Relationship Id="rId3" Type="http://schemas.openxmlformats.org/officeDocument/2006/relationships/image" Target="../media/image37.png"/><Relationship Id="rId4" Type="http://schemas.openxmlformats.org/officeDocument/2006/relationships/video" Target="https://www.youtube.com/embed/Lr4yi9onykg?feature=oembed" TargetMode="External"/><Relationship Id="rId5" Type="http://schemas.microsoft.com/office/2007/relationships/media" Target="https://www.youtube.com/embed/Lr4yi9onykg?feature=oembed" TargetMode="External"/><Relationship Id="rId6" Type="http://schemas.openxmlformats.org/officeDocument/2006/relationships/image" Target="../media/image38.jpeg"/><Relationship Id="rId7" Type="http://schemas.openxmlformats.org/officeDocument/2006/relationships/slideLayout" Target="../slideLayouts/slideLayout8.xml"/><Relationship Id="rId8"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hyperlink" Target="https://www.eteam.io/blog/the-dark-side-of-artificial-intelligence-and-machine-learning" TargetMode="External"/><Relationship Id="rId2" Type="http://schemas.openxmlformats.org/officeDocument/2006/relationships/hyperlink" Target="https://link.springer.com/article/10.1007/s11747-019-00710-5" TargetMode="External"/><Relationship Id="rId3" Type="http://schemas.openxmlformats.org/officeDocument/2006/relationships/image" Target="../media/image39.png"/><Relationship Id="rId4" Type="http://schemas.openxmlformats.org/officeDocument/2006/relationships/slideLayout" Target="../slideLayouts/slideLayout8.xml"/><Relationship Id="rId5"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hyperlink" Target="http://repository.cmu.edu/cgi/viewcontent.cgi?article=1293&amp;context=philosophy" TargetMode="External"/><Relationship Id="rId2" Type="http://schemas.openxmlformats.org/officeDocument/2006/relationships/hyperlink" Target="http://nautil.us/issue/40/learning/is-artificial-intelligence-permanently-inscrutable" TargetMode="External"/><Relationship Id="rId3" Type="http://schemas.openxmlformats.org/officeDocument/2006/relationships/slideLayout" Target="../slideLayouts/slideLayout8.xml"/>
</Relationships>
</file>

<file path=ppt/slides/_rels/slide39.xml.rels><?xml version="1.0" encoding="UTF-8"?>
<Relationships xmlns="http://schemas.openxmlformats.org/package/2006/relationships"><Relationship Id="rId1" Type="http://schemas.openxmlformats.org/officeDocument/2006/relationships/hyperlink" Target="https://www.nih.gov/research-training/rigor-reproducibility" TargetMode="External"/><Relationship Id="rId2" Type="http://schemas.openxmlformats.org/officeDocument/2006/relationships/hyperlink" Target="https://www.nih.gov/research-training/rigor-reproducibility" TargetMode="External"/><Relationship Id="rId3" Type="http://schemas.openxmlformats.org/officeDocument/2006/relationships/image" Target="../media/image40.png"/><Relationship Id="rId4" Type="http://schemas.openxmlformats.org/officeDocument/2006/relationships/slideLayout" Target="../slideLayouts/slideLayout19.xml"/>
</Relationships>
</file>

<file path=ppt/slides/_rels/slide4.xml.rels><?xml version="1.0" encoding="UTF-8"?>
<Relationships xmlns="http://schemas.openxmlformats.org/package/2006/relationships"><Relationship Id="rId1" Type="http://schemas.openxmlformats.org/officeDocument/2006/relationships/hyperlink" Target="https://aiindex.stanford.edu/report/" TargetMode="External"/><Relationship Id="rId2" Type="http://schemas.openxmlformats.org/officeDocument/2006/relationships/image" Target="../media/image5.png"/><Relationship Id="rId3" Type="http://schemas.openxmlformats.org/officeDocument/2006/relationships/slideLayout" Target="../slideLayouts/slideLayout8.xml"/><Relationship Id="rId4"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hyperlink" Target="https://www.future-science.com/doi/10.2144/btn-2021-0066" TargetMode="External"/><Relationship Id="rId2" Type="http://schemas.openxmlformats.org/officeDocument/2006/relationships/hyperlink" Target="https://doi.org/10.1038/s41562-016-0021" TargetMode="External"/><Relationship Id="rId3" Type="http://schemas.openxmlformats.org/officeDocument/2006/relationships/image" Target="../media/image40.png"/><Relationship Id="rId4" Type="http://schemas.openxmlformats.org/officeDocument/2006/relationships/slideLayout" Target="../slideLayouts/slideLayout19.xml"/>
</Relationships>
</file>

<file path=ppt/slides/_rels/slide41.xml.rels><?xml version="1.0" encoding="UTF-8"?>
<Relationships xmlns="http://schemas.openxmlformats.org/package/2006/relationships"><Relationship Id="rId1" Type="http://schemas.openxmlformats.org/officeDocument/2006/relationships/hyperlink" Target="https://tinyurl.com/bdfwrrxj" TargetMode="External"/><Relationship Id="rId2" Type="http://schemas.openxmlformats.org/officeDocument/2006/relationships/image" Target="../media/image40.png"/><Relationship Id="rId3" Type="http://schemas.openxmlformats.org/officeDocument/2006/relationships/slideLayout" Target="../slideLayouts/slideLayout19.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hyperlink" Target="https://www.nih.gov/research-training/rigor-reproducibility/training" TargetMode="External"/><Relationship Id="rId2" Type="http://schemas.openxmlformats.org/officeDocument/2006/relationships/image" Target="../media/image41.png"/><Relationship Id="rId3" Type="http://schemas.openxmlformats.org/officeDocument/2006/relationships/slideLayout" Target="../slideLayouts/slideLayout19.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hyperlink" Target="https://youtu.be/idt7_GWd088" TargetMode="External"/><Relationship Id="rId2" Type="http://schemas.openxmlformats.org/officeDocument/2006/relationships/hyperlink" Target="https://www.nih.gov/research-training/rigor-reproducibility/training" TargetMode="External"/><Relationship Id="rId3" Type="http://schemas.openxmlformats.org/officeDocument/2006/relationships/video" Target="https://www.youtube.com/embed/idt7_GWd088?feature=oembed" TargetMode="External"/><Relationship Id="rId4" Type="http://schemas.microsoft.com/office/2007/relationships/media" Target="https://www.youtube.com/embed/idt7_GWd088?feature=oembed" TargetMode="External"/><Relationship Id="rId5" Type="http://schemas.openxmlformats.org/officeDocument/2006/relationships/image" Target="../media/image42.jpeg"/><Relationship Id="rId6" Type="http://schemas.openxmlformats.org/officeDocument/2006/relationships/image" Target="../media/image41.png"/><Relationship Id="rId7" Type="http://schemas.openxmlformats.org/officeDocument/2006/relationships/slideLayout" Target="../slideLayouts/slideLayout8.xml"/><Relationship Id="rId8"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hyperlink" Target="https://www.youtube.com/watch?v=cOVRUjNk6u8" TargetMode="External"/><Relationship Id="rId2" Type="http://schemas.openxmlformats.org/officeDocument/2006/relationships/hyperlink" Target="https://www.nih.gov/research-training/rigor-reproducibility/training" TargetMode="External"/><Relationship Id="rId3" Type="http://schemas.openxmlformats.org/officeDocument/2006/relationships/video" Target="https://www.youtube.com/embed/cOVRUjNk6u8?feature=oembed" TargetMode="External"/><Relationship Id="rId4" Type="http://schemas.microsoft.com/office/2007/relationships/media" Target="https://www.youtube.com/embed/cOVRUjNk6u8?feature=oembed" TargetMode="External"/><Relationship Id="rId5" Type="http://schemas.openxmlformats.org/officeDocument/2006/relationships/image" Target="../media/image43.jpeg"/><Relationship Id="rId6" Type="http://schemas.openxmlformats.org/officeDocument/2006/relationships/image" Target="../media/image41.png"/><Relationship Id="rId7" Type="http://schemas.openxmlformats.org/officeDocument/2006/relationships/slideLayout" Target="../slideLayouts/slideLayout8.xml"/><Relationship Id="rId8"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hyperlink" Target="https://www.youtube.com/watch?v=gBntka4O22Y" TargetMode="External"/><Relationship Id="rId2" Type="http://schemas.openxmlformats.org/officeDocument/2006/relationships/hyperlink" Target="https://www.nih.gov/research-training/rigor-reproducibility/training" TargetMode="External"/><Relationship Id="rId3" Type="http://schemas.openxmlformats.org/officeDocument/2006/relationships/video" Target="https://www.youtube.com/embed/gBntka4O22Y?feature=oembed" TargetMode="External"/><Relationship Id="rId4" Type="http://schemas.microsoft.com/office/2007/relationships/media" Target="https://www.youtube.com/embed/gBntka4O22Y?feature=oembed" TargetMode="External"/><Relationship Id="rId5" Type="http://schemas.openxmlformats.org/officeDocument/2006/relationships/image" Target="../media/image44.jpeg"/><Relationship Id="rId6" Type="http://schemas.openxmlformats.org/officeDocument/2006/relationships/image" Target="../media/image41.png"/><Relationship Id="rId7" Type="http://schemas.openxmlformats.org/officeDocument/2006/relationships/slideLayout" Target="../slideLayouts/slideLayout8.xml"/><Relationship Id="rId8"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hyperlink" Target="https://www.youtube.com/watch?v=pKVKeO9pB0s" TargetMode="External"/><Relationship Id="rId2" Type="http://schemas.openxmlformats.org/officeDocument/2006/relationships/hyperlink" Target="https://www.nih.gov/research-training/rigor-reproducibility/training" TargetMode="External"/><Relationship Id="rId3" Type="http://schemas.openxmlformats.org/officeDocument/2006/relationships/video" Target="https://www.youtube.com/embed/pKVKeO9pB0s?feature=oembed" TargetMode="External"/><Relationship Id="rId4" Type="http://schemas.microsoft.com/office/2007/relationships/media" Target="https://www.youtube.com/embed/pKVKeO9pB0s?feature=oembed" TargetMode="External"/><Relationship Id="rId5" Type="http://schemas.openxmlformats.org/officeDocument/2006/relationships/image" Target="../media/image45.jpeg"/><Relationship Id="rId6" Type="http://schemas.openxmlformats.org/officeDocument/2006/relationships/image" Target="../media/image41.png"/><Relationship Id="rId7" Type="http://schemas.openxmlformats.org/officeDocument/2006/relationships/slideLayout" Target="../slideLayouts/slideLayout8.xml"/><Relationship Id="rId8"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hyperlink" Target="https://www.nature.com/articles/537138a" TargetMode="External"/><Relationship Id="rId2" Type="http://schemas.openxmlformats.org/officeDocument/2006/relationships/hyperlink" Target="https://doi.org/10.1016/j.jbusres.2017.12.043" TargetMode="External"/><Relationship Id="rId3" Type="http://schemas.openxmlformats.org/officeDocument/2006/relationships/hyperlink" Target="https://www.nature.com/articles/nature.2016.20504" TargetMode="External"/><Relationship Id="rId4" Type="http://schemas.openxmlformats.org/officeDocument/2006/relationships/image" Target="../media/image40.png"/><Relationship Id="rId5" Type="http://schemas.openxmlformats.org/officeDocument/2006/relationships/slideLayout" Target="../slideLayouts/slideLayout19.xml"/><Relationship Id="rId6"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hyperlink" Target="https://tinyurl.com/bdfwrrxj" TargetMode="External"/><Relationship Id="rId2" Type="http://schemas.openxmlformats.org/officeDocument/2006/relationships/hyperlink" Target="https://www.nature.com/articles/s41586-019-1799-6" TargetMode="External"/><Relationship Id="rId3" Type="http://schemas.openxmlformats.org/officeDocument/2006/relationships/hyperlink" Target="https://www.nature.com/articles/s41586-020-2766-y" TargetMode="External"/><Relationship Id="rId4" Type="http://schemas.openxmlformats.org/officeDocument/2006/relationships/image" Target="../media/image46.png"/><Relationship Id="rId5" Type="http://schemas.openxmlformats.org/officeDocument/2006/relationships/slideLayout" Target="../slideLayouts/slideLayout19.xml"/><Relationship Id="rId6"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hyperlink" Target="https://en.wikipedia.org/wiki/Replication_crisis" TargetMode="External"/><Relationship Id="rId2" Type="http://schemas.openxmlformats.org/officeDocument/2006/relationships/hyperlink" Target="https://www.nature.com/articles/533452a" TargetMode="External"/><Relationship Id="rId3" Type="http://schemas.openxmlformats.org/officeDocument/2006/relationships/image" Target="../media/image40.png"/><Relationship Id="rId4" Type="http://schemas.openxmlformats.org/officeDocument/2006/relationships/slideLayout" Target="../slideLayouts/slideLayout19.xml"/><Relationship Id="rId5"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hyperlink" Target="https://aiindex.stanford.edu/report/" TargetMode="External"/><Relationship Id="rId2" Type="http://schemas.openxmlformats.org/officeDocument/2006/relationships/image" Target="../media/image6.png"/><Relationship Id="rId3" Type="http://schemas.openxmlformats.org/officeDocument/2006/relationships/slideLayout" Target="../slideLayouts/slideLayout8.xml"/><Relationship Id="rId4"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https://www.nature.com/articles/533452a" TargetMode="External"/><Relationship Id="rId2" Type="http://schemas.openxmlformats.org/officeDocument/2006/relationships/hyperlink" Target="https://www.nature.com/articles/533452a.pdf" TargetMode="Externa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slideLayout" Target="../slideLayouts/slideLayout19.xml"/><Relationship Id="rId8"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hyperlink" Target="https://tinyurl.com/5n8fvszy" TargetMode="External"/><Relationship Id="rId2" Type="http://schemas.openxmlformats.org/officeDocument/2006/relationships/hyperlink" Target="https://tinyurl.com/yey3d9k8" TargetMode="External"/><Relationship Id="rId3" Type="http://schemas.openxmlformats.org/officeDocument/2006/relationships/hyperlink" Target="https://tinyurl.com/js3v6f27" TargetMode="External"/><Relationship Id="rId4" Type="http://schemas.openxmlformats.org/officeDocument/2006/relationships/image" Target="../media/image51.png"/><Relationship Id="rId5" Type="http://schemas.openxmlformats.org/officeDocument/2006/relationships/slideLayout" Target="../slideLayouts/slideLayout19.xml"/><Relationship Id="rId6"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hyperlink" Target="https://www.paperswithoutcode.com/" TargetMode="External"/><Relationship Id="rId2" Type="http://schemas.openxmlformats.org/officeDocument/2006/relationships/image" Target="../media/image40.png"/><Relationship Id="rId3" Type="http://schemas.openxmlformats.org/officeDocument/2006/relationships/image" Target="../media/image52.png"/><Relationship Id="rId4" Type="http://schemas.openxmlformats.org/officeDocument/2006/relationships/slideLayout" Target="../slideLayouts/slideLayout19.xml"/><Relationship Id="rId5"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tinyurl.com/5n8fvszy" TargetMode="External"/><Relationship Id="rId2" Type="http://schemas.openxmlformats.org/officeDocument/2006/relationships/hyperlink" Target="https://pixels.com/featured/my-dog-ate-my-homework-kado-bay.html" TargetMode="External"/><Relationship Id="rId3" Type="http://schemas.openxmlformats.org/officeDocument/2006/relationships/image" Target="../media/image53.png"/><Relationship Id="rId4" Type="http://schemas.openxmlformats.org/officeDocument/2006/relationships/slideLayout" Target="../slideLayouts/slideLayout19.xml"/><Relationship Id="rId5"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hyperlink" Target="https://www.cos.io/services/training" TargetMode="External"/><Relationship Id="rId2" Type="http://schemas.openxmlformats.org/officeDocument/2006/relationships/hyperlink" Target="https://www.nature.com/articles/nj7622-703a" TargetMode="External"/><Relationship Id="rId3" Type="http://schemas.openxmlformats.org/officeDocument/2006/relationships/image" Target="../media/image54.png"/><Relationship Id="rId4" Type="http://schemas.openxmlformats.org/officeDocument/2006/relationships/slideLayout" Target="../slideLayouts/slideLayout19.xml"/><Relationship Id="rId5"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hyperlink" Target="https://www.cs.mcgill.ca/~jpineau/ReproducibilityChecklist.pdf" TargetMode="External"/><Relationship Id="rId2" Type="http://schemas.openxmlformats.org/officeDocument/2006/relationships/hyperlink" Target="https://arxiv.org/pdf/2003.12206.pdf" TargetMode="External"/><Relationship Id="rId3" Type="http://schemas.openxmlformats.org/officeDocument/2006/relationships/hyperlink" Target="https://www.nature.com/articles/s41592-021-01256-7" TargetMode="External"/><Relationship Id="rId4" Type="http://schemas.openxmlformats.org/officeDocument/2006/relationships/hyperlink" Target="https://www.nature.com/nature-portfolio/editorial-policies/reporting-standards" TargetMode="External"/><Relationship Id="rId5" Type="http://schemas.openxmlformats.org/officeDocument/2006/relationships/hyperlink" Target="https://www.springernature.com/gp/authors/research-data-policy/data-availability-statements/12330880" TargetMode="External"/><Relationship Id="rId6" Type="http://schemas.openxmlformats.org/officeDocument/2006/relationships/hyperlink" Target="https://journals.plos.org/plosone/s/data-availability" TargetMode="External"/><Relationship Id="rId7" Type="http://schemas.openxmlformats.org/officeDocument/2006/relationships/hyperlink" Target="https://www.go-fair.org/fair-principles/" TargetMode="External"/><Relationship Id="rId8" Type="http://schemas.openxmlformats.org/officeDocument/2006/relationships/hyperlink" Target="https://grants.nih.gov/grants/guide/notice-files/NOT-OD-21-013.html" TargetMode="External"/><Relationship Id="rId9" Type="http://schemas.openxmlformats.org/officeDocument/2006/relationships/hyperlink" Target="https://faculty.washington.edu/rjl/pubs/topten/topten.pdf" TargetMode="External"/><Relationship Id="rId10" Type="http://schemas.openxmlformats.org/officeDocument/2006/relationships/hyperlink" Target="https://tinyurl.com/5n8fvszy" TargetMode="External"/><Relationship Id="rId11" Type="http://schemas.openxmlformats.org/officeDocument/2006/relationships/hyperlink" Target="https://dissolve.com/stock-photo/Green-plant-growing-cracked-dry-soil-desert-royalty-free-image/101-D145-42-089" TargetMode="External"/><Relationship Id="rId12" Type="http://schemas.openxmlformats.org/officeDocument/2006/relationships/image" Target="../media/image55.png"/><Relationship Id="rId13" Type="http://schemas.openxmlformats.org/officeDocument/2006/relationships/slideLayout" Target="../slideLayouts/slideLayout19.xml"/><Relationship Id="rId1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s://www.nih.gov/research-training/rigor-reproducibility/principles-guidelines-reporting-preclinical-research" TargetMode="External"/><Relationship Id="rId2" Type="http://schemas.openxmlformats.org/officeDocument/2006/relationships/image" Target="../media/image41.png"/><Relationship Id="rId3" Type="http://schemas.openxmlformats.org/officeDocument/2006/relationships/slideLayout" Target="../slideLayouts/slideLayout19.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hyperlink" Target="https://paperswithcode.com/greatest" TargetMode="External"/><Relationship Id="rId3" Type="http://schemas.openxmlformats.org/officeDocument/2006/relationships/image" Target="../media/image40.png"/><Relationship Id="rId4" Type="http://schemas.openxmlformats.org/officeDocument/2006/relationships/slideLayout" Target="../slideLayouts/slideLayout19.xml"/><Relationship Id="rId5"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hyperlink" Target="https://medium.datadriveninvestor.com/the-machine-learning-research-crisis-you-should-know-about-c708b8b08ace" TargetMode="External"/><Relationship Id="rId2" Type="http://schemas.openxmlformats.org/officeDocument/2006/relationships/hyperlink" Target="https://blog.ml.cmu.edu/2020/08/31/5-reproducibility/" TargetMode="External"/><Relationship Id="rId3" Type="http://schemas.openxmlformats.org/officeDocument/2006/relationships/hyperlink" Target="https://bdtechtalks.com/2021/03/01/papers-without-code-machine-learning-reproducibility/" TargetMode="External"/><Relationship Id="rId4" Type="http://schemas.openxmlformats.org/officeDocument/2006/relationships/hyperlink" Target="https://www.nature.com/articles/s41586-020-2766-y" TargetMode="External"/><Relationship Id="rId5" Type="http://schemas.openxmlformats.org/officeDocument/2006/relationships/hyperlink" Target="https://nautil.us/is-artificial-intelligence-permanently-inscrutable-5116/" TargetMode="External"/><Relationship Id="rId6" Type="http://schemas.openxmlformats.org/officeDocument/2006/relationships/hyperlink" Target="https://www.nature.com/collections/qghhqm/" TargetMode="External"/><Relationship Id="rId7" Type="http://schemas.openxmlformats.org/officeDocument/2006/relationships/hyperlink" Target="https://journals.plos.org/ploscompbiol/article?id=10.1371/journal.pcbi.1004961" TargetMode="External"/><Relationship Id="rId8" Type="http://schemas.openxmlformats.org/officeDocument/2006/relationships/hyperlink" Target="https://www.nigms.nih.gov/training/pages/clearinghouse-for-training-modules-to-enhance-data-reproducibility.aspx" TargetMode="External"/><Relationship Id="rId9" Type="http://schemas.openxmlformats.org/officeDocument/2006/relationships/hyperlink" Target="https://swcarpentry.github.io/r-novice-gapminder/" TargetMode="External"/><Relationship Id="rId10" Type="http://schemas.openxmlformats.org/officeDocument/2006/relationships/hyperlink" Target="http://blogs.nature.com/naturejobs/2016/09/28/training-resources-for-experimental-design-and-analysis/" TargetMode="External"/><Relationship Id="rId11" Type="http://schemas.openxmlformats.org/officeDocument/2006/relationships/image" Target="../media/image57.png"/><Relationship Id="rId12" Type="http://schemas.openxmlformats.org/officeDocument/2006/relationships/slideLayout" Target="../slideLayouts/slideLayout19.xml"/><Relationship Id="rId1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hyperlink" Target="https://www.amazon.com/Linear-Models-Chapman-Statistical-Science/dp/1439887330" TargetMode="External"/><Relationship Id="rId2" Type="http://schemas.openxmlformats.org/officeDocument/2006/relationships/slideLayout" Target="../slideLayouts/slideLayout19.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hyperlink" Target="https://aiindex.stanford.edu/report/" TargetMode="External"/><Relationship Id="rId2" Type="http://schemas.openxmlformats.org/officeDocument/2006/relationships/image" Target="../media/image7.png"/><Relationship Id="rId3" Type="http://schemas.openxmlformats.org/officeDocument/2006/relationships/slideLayout" Target="../slideLayouts/slideLayout8.xml"/><Relationship Id="rId4"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https://www.amazon.com/Linear-Models-Chapman-Statistical-Science/dp/1439887330" TargetMode="External"/><Relationship Id="rId2" Type="http://schemas.openxmlformats.org/officeDocument/2006/relationships/slideLayout" Target="../slideLayouts/slideLayout19.xml"/><Relationship Id="rId3" Type="http://schemas.openxmlformats.org/officeDocument/2006/relationships/notesSlide" Target="../notesSlides/notesSlide60.xml"/>
</Relationships>
</file>

<file path=ppt/slides/_rels/slide7.xml.rels><?xml version="1.0" encoding="UTF-8"?>
<Relationships xmlns="http://schemas.openxmlformats.org/package/2006/relationships"><Relationship Id="rId1" Type="http://schemas.openxmlformats.org/officeDocument/2006/relationships/hyperlink" Target="https://aiindex.stanford.edu/report/" TargetMode="External"/><Relationship Id="rId2" Type="http://schemas.openxmlformats.org/officeDocument/2006/relationships/image" Target="../media/image8.png"/><Relationship Id="rId3" Type="http://schemas.openxmlformats.org/officeDocument/2006/relationships/slideLayout" Target="../slideLayouts/slideLayout8.xml"/>
</Relationships>
</file>

<file path=ppt/slides/_rels/slide8.xml.rels><?xml version="1.0" encoding="UTF-8"?>
<Relationships xmlns="http://schemas.openxmlformats.org/package/2006/relationships"><Relationship Id="rId1" Type="http://schemas.openxmlformats.org/officeDocument/2006/relationships/hyperlink" Target="https://en.wikipedia.org/wiki/Law_of_the_instrument" TargetMode="External"/><Relationship Id="rId2" Type="http://schemas.openxmlformats.org/officeDocument/2006/relationships/hyperlink" Target="https://en.wikipedia.org/wiki/Abraham_Maslow" TargetMode="External"/><Relationship Id="rId3" Type="http://schemas.openxmlformats.org/officeDocument/2006/relationships/image" Target="../media/image9.png"/><Relationship Id="rId4"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 name="Picture 1" descr="Shape, rectangle&#10;&#10;Description automatically generated"/>
          <p:cNvPicPr/>
          <p:nvPr/>
        </p:nvPicPr>
        <p:blipFill>
          <a:blip r:embed="rId1"/>
          <a:stretch/>
        </p:blipFill>
        <p:spPr>
          <a:xfrm>
            <a:off x="3890520" y="3434400"/>
            <a:ext cx="4415400" cy="1909080"/>
          </a:xfrm>
          <a:prstGeom prst="rect">
            <a:avLst/>
          </a:prstGeom>
          <a:noFill/>
          <a:ln w="0">
            <a:noFill/>
          </a:ln>
        </p:spPr>
      </p:pic>
      <p:pic>
        <p:nvPicPr>
          <p:cNvPr id="132" name="Picture 5" descr="Shape, arrow&#10;&#10;Description automatically generated"/>
          <p:cNvPicPr/>
          <p:nvPr/>
        </p:nvPicPr>
        <p:blipFill>
          <a:blip r:embed="rId2"/>
          <a:stretch/>
        </p:blipFill>
        <p:spPr>
          <a:xfrm>
            <a:off x="573120" y="1596960"/>
            <a:ext cx="11224440" cy="69192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Problem Type</a:t>
            </a:r>
            <a:endParaRPr b="0" lang="en-US" sz="4400" strike="noStrike" u="none">
              <a:solidFill>
                <a:srgbClr val="000000"/>
              </a:solidFill>
              <a:effectLst/>
              <a:uFillTx/>
              <a:latin typeface="Arial"/>
            </a:endParaRPr>
          </a:p>
        </p:txBody>
      </p:sp>
      <p:sp>
        <p:nvSpPr>
          <p:cNvPr id="165"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kind of problems can we solve with data science?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rPr>
              <a:t>ML excels at prediction problems (assuming the data is of high quality and in abundance), and is not as suited for inference- explaining the reasons behind the state of things. </a:t>
            </a:r>
            <a:endParaRPr b="0" lang="en-US" sz="2100" strike="noStrike" u="none">
              <a:solidFill>
                <a:srgbClr val="000000"/>
              </a:solidFill>
              <a:effectLst/>
              <a:uFillTx/>
              <a:latin typeface="Arial"/>
            </a:endParaRPr>
          </a:p>
        </p:txBody>
      </p:sp>
      <p:pic>
        <p:nvPicPr>
          <p:cNvPr id="166" name="Picture 4" descr="Icon&#10;&#10;Description automatically generated"/>
          <p:cNvPicPr/>
          <p:nvPr/>
        </p:nvPicPr>
        <p:blipFill>
          <a:blip r:embed="rId1"/>
          <a:stretch/>
        </p:blipFill>
        <p:spPr>
          <a:xfrm>
            <a:off x="7509960" y="3102120"/>
            <a:ext cx="1641600" cy="1326240"/>
          </a:xfrm>
          <a:prstGeom prst="rect">
            <a:avLst/>
          </a:prstGeom>
          <a:noFill/>
          <a:ln w="0">
            <a:noFill/>
          </a:ln>
        </p:spPr>
      </p:pic>
      <p:sp>
        <p:nvSpPr>
          <p:cNvPr id="167" name="TextBox 4"/>
          <p:cNvSpPr/>
          <p:nvPr/>
        </p:nvSpPr>
        <p:spPr>
          <a:xfrm>
            <a:off x="826920" y="3138120"/>
            <a:ext cx="6813360" cy="109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90000"/>
              </a:lnSpc>
              <a:spcBef>
                <a:spcPts val="1001"/>
              </a:spcBef>
            </a:pPr>
            <a:r>
              <a:rPr b="1" lang="en-US" sz="2100" strike="noStrike" u="none">
                <a:solidFill>
                  <a:srgbClr val="00b050"/>
                </a:solidFill>
                <a:effectLst/>
                <a:uFillTx/>
                <a:latin typeface="Calibri"/>
                <a:ea typeface="Calibri"/>
              </a:rPr>
              <a:t>Good application </a:t>
            </a:r>
            <a:endParaRPr b="0" lang="en-US" sz="2100" strike="noStrike" u="none">
              <a:solidFill>
                <a:srgbClr val="000000"/>
              </a:solidFill>
              <a:effectLst/>
              <a:uFillTx/>
              <a:latin typeface="Arial"/>
            </a:endParaRPr>
          </a:p>
          <a:p>
            <a:pPr defTabSz="914400">
              <a:lnSpc>
                <a:spcPct val="90000"/>
              </a:lnSpc>
              <a:spcBef>
                <a:spcPts val="1001"/>
              </a:spcBef>
            </a:pPr>
            <a:r>
              <a:rPr b="0" lang="en-US" sz="2100" strike="noStrike" u="none">
                <a:solidFill>
                  <a:schemeClr val="dk1"/>
                </a:solidFill>
                <a:effectLst/>
                <a:uFillTx/>
                <a:latin typeface="Calibri"/>
                <a:ea typeface="Calibri"/>
              </a:rPr>
              <a:t>Predicting the likelihood that a certain type of user will click on a certain kind of ad or future temperature predictions. </a:t>
            </a:r>
            <a:endParaRPr b="0" lang="en-US" sz="2100" strike="noStrike" u="none">
              <a:solidFill>
                <a:srgbClr val="000000"/>
              </a:solidFill>
              <a:effectLst/>
              <a:uFillTx/>
              <a:latin typeface="Arial"/>
            </a:endParaRPr>
          </a:p>
        </p:txBody>
      </p:sp>
      <p:sp>
        <p:nvSpPr>
          <p:cNvPr id="168" name="TextBox 5"/>
          <p:cNvSpPr/>
          <p:nvPr/>
        </p:nvSpPr>
        <p:spPr>
          <a:xfrm>
            <a:off x="857520" y="4842360"/>
            <a:ext cx="6800760" cy="1090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90000"/>
              </a:lnSpc>
              <a:spcBef>
                <a:spcPts val="1001"/>
              </a:spcBef>
            </a:pPr>
            <a:r>
              <a:rPr b="1" lang="en-US" sz="2100" strike="noStrike" u="none">
                <a:solidFill>
                  <a:srgbClr val="ff0000"/>
                </a:solidFill>
                <a:effectLst/>
                <a:uFillTx/>
                <a:latin typeface="Calibri"/>
              </a:rPr>
              <a:t>Bad</a:t>
            </a:r>
            <a:r>
              <a:rPr b="1" lang="en-US" sz="2100" strike="noStrike" u="none">
                <a:solidFill>
                  <a:srgbClr val="ff0000"/>
                </a:solidFill>
                <a:effectLst/>
                <a:uFillTx/>
                <a:latin typeface="Calibri"/>
                <a:ea typeface="Calibri"/>
              </a:rPr>
              <a:t> application </a:t>
            </a:r>
            <a:endParaRPr b="0" lang="en-US" sz="2100" strike="noStrike" u="none">
              <a:solidFill>
                <a:srgbClr val="000000"/>
              </a:solidFill>
              <a:effectLst/>
              <a:uFillTx/>
              <a:latin typeface="Arial"/>
            </a:endParaRPr>
          </a:p>
          <a:p>
            <a:pPr defTabSz="914400">
              <a:lnSpc>
                <a:spcPct val="90000"/>
              </a:lnSpc>
              <a:spcBef>
                <a:spcPts val="1001"/>
              </a:spcBef>
            </a:pPr>
            <a:r>
              <a:rPr b="0" lang="en-US" sz="2100" strike="noStrike" u="none">
                <a:solidFill>
                  <a:schemeClr val="dk1"/>
                </a:solidFill>
                <a:effectLst/>
                <a:uFillTx/>
                <a:latin typeface="Calibri"/>
                <a:ea typeface="Calibri"/>
              </a:rPr>
              <a:t>Understanding context (e.g. sarcasm), or being able to explicitly demonstrate the reasoning behind decisions. </a:t>
            </a:r>
            <a:endParaRPr b="0" lang="en-US" sz="2100" strike="noStrike" u="none">
              <a:solidFill>
                <a:srgbClr val="000000"/>
              </a:solidFill>
              <a:effectLst/>
              <a:uFillTx/>
              <a:latin typeface="Arial"/>
            </a:endParaRPr>
          </a:p>
        </p:txBody>
      </p:sp>
      <p:pic>
        <p:nvPicPr>
          <p:cNvPr id="169" name="Picture 8" descr="A picture containing accessory&#10;&#10;Description automatically generated"/>
          <p:cNvPicPr/>
          <p:nvPr/>
        </p:nvPicPr>
        <p:blipFill>
          <a:blip r:embed="rId2"/>
          <a:stretch/>
        </p:blipFill>
        <p:spPr>
          <a:xfrm>
            <a:off x="9246600" y="3175920"/>
            <a:ext cx="2103840" cy="1190880"/>
          </a:xfrm>
          <a:prstGeom prst="rect">
            <a:avLst/>
          </a:prstGeom>
          <a:noFill/>
          <a:ln w="0">
            <a:noFill/>
          </a:ln>
        </p:spPr>
      </p:pic>
      <p:pic>
        <p:nvPicPr>
          <p:cNvPr id="170" name="Picture 9" descr="Chart, bubble chart&#10;&#10;Description automatically generated"/>
          <p:cNvPicPr/>
          <p:nvPr/>
        </p:nvPicPr>
        <p:blipFill>
          <a:blip r:embed="rId3"/>
          <a:stretch/>
        </p:blipFill>
        <p:spPr>
          <a:xfrm>
            <a:off x="7509960" y="4681800"/>
            <a:ext cx="1104480" cy="1539360"/>
          </a:xfrm>
          <a:prstGeom prst="rect">
            <a:avLst/>
          </a:prstGeom>
          <a:noFill/>
          <a:ln w="0">
            <a:noFill/>
          </a:ln>
        </p:spPr>
      </p:pic>
      <p:pic>
        <p:nvPicPr>
          <p:cNvPr id="171" name="Picture 10" descr="A picture containing athletic game&#10;&#10;Description automatically generated"/>
          <p:cNvPicPr/>
          <p:nvPr/>
        </p:nvPicPr>
        <p:blipFill>
          <a:blip r:embed="rId4"/>
          <a:stretch/>
        </p:blipFill>
        <p:spPr>
          <a:xfrm>
            <a:off x="9408960" y="4722840"/>
            <a:ext cx="1679400" cy="144504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Inference vs Prediction</a:t>
            </a:r>
            <a:endParaRPr b="0" lang="en-US" sz="4400" strike="noStrike" u="none">
              <a:solidFill>
                <a:srgbClr val="000000"/>
              </a:solidFill>
              <a:effectLst/>
              <a:uFillTx/>
              <a:latin typeface="Arial"/>
            </a:endParaRPr>
          </a:p>
        </p:txBody>
      </p:sp>
      <p:sp>
        <p:nvSpPr>
          <p:cNvPr id="173"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rPr>
              <a:t>"</a:t>
            </a:r>
            <a:r>
              <a:rPr b="0" i="1" lang="en-US" sz="2100" strike="noStrike" u="none">
                <a:solidFill>
                  <a:srgbClr val="0070c0"/>
                </a:solidFill>
                <a:effectLst/>
                <a:uFillTx/>
                <a:latin typeface="Calibri"/>
                <a:ea typeface="Calibri"/>
              </a:rPr>
              <a:t>ML is better at making decisions than giving you insights. If you have a bunch of data and want to find out "interesting" things about it, statistical approaches make more sense.</a:t>
            </a:r>
            <a:r>
              <a:rPr b="0" lang="en-US" sz="2100" strike="noStrike" u="none">
                <a:solidFill>
                  <a:schemeClr val="dk1"/>
                </a:solidFill>
                <a:effectLst/>
                <a:uFillTx/>
                <a:latin typeface="Calibri"/>
                <a:ea typeface="Calibri"/>
              </a:rPr>
              <a:t>"-</a:t>
            </a:r>
            <a:r>
              <a:rPr b="0" i="1" lang="en-US" sz="2100" strike="noStrike" u="none">
                <a:solidFill>
                  <a:schemeClr val="dk1"/>
                </a:solidFill>
                <a:effectLst/>
                <a:uFillTx/>
                <a:latin typeface="Calibri"/>
                <a:ea typeface="Calibri"/>
              </a:rPr>
              <a:t>Google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rgbClr val="0070c0"/>
                </a:solidFill>
                <a:effectLst/>
                <a:uFillTx/>
                <a:latin typeface="Calibri"/>
                <a:ea typeface="Calibri"/>
              </a:rPr>
              <a:t>Inference</a:t>
            </a:r>
            <a:r>
              <a:rPr b="0" lang="en-US" sz="2100" strike="noStrike" u="none">
                <a:solidFill>
                  <a:schemeClr val="dk1"/>
                </a:solidFill>
                <a:effectLst/>
                <a:uFillTx/>
                <a:latin typeface="Calibri"/>
                <a:ea typeface="Calibri"/>
              </a:rPr>
              <a:t>, to learn  about the underlying relationships within the data and reach general claims.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rgbClr val="0070c0"/>
                </a:solidFill>
                <a:effectLst/>
                <a:uFillTx/>
                <a:latin typeface="Calibri"/>
                <a:ea typeface="Calibri"/>
              </a:rPr>
              <a:t>Prediction</a:t>
            </a:r>
            <a:r>
              <a:rPr b="0" lang="en-US" sz="2100" strike="noStrike" u="none">
                <a:solidFill>
                  <a:schemeClr val="dk1"/>
                </a:solidFill>
                <a:effectLst/>
                <a:uFillTx/>
                <a:latin typeface="Calibri"/>
                <a:ea typeface="Calibri"/>
              </a:rPr>
              <a:t>, the ability to predict a future outcome/observation based on a particular model.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rgbClr val="0070c0"/>
                </a:solidFill>
                <a:effectLst/>
                <a:uFillTx/>
                <a:latin typeface="Calibri"/>
                <a:ea typeface="Calibri"/>
              </a:rPr>
              <a:t>Decision</a:t>
            </a:r>
            <a:r>
              <a:rPr b="0" lang="en-US" sz="2100" strike="noStrike" u="none">
                <a:solidFill>
                  <a:schemeClr val="dk1"/>
                </a:solidFill>
                <a:effectLst/>
                <a:uFillTx/>
                <a:latin typeface="Calibri"/>
                <a:ea typeface="Calibri"/>
              </a:rPr>
              <a:t>, the ability to turn knowledge into wisdom (i.e. apply what is predicted effectively).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174" name="PlaceHolder 3"/>
          <p:cNvSpPr>
            <a:spLocks noGrp="1"/>
          </p:cNvSpPr>
          <p:nvPr>
            <p:ph type="ftr" idx="80"/>
          </p:nvPr>
        </p:nvSpPr>
        <p:spPr>
          <a:xfrm>
            <a:off x="86760" y="6492240"/>
            <a:ext cx="1200636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Google &lt;</a:t>
            </a:r>
            <a:r>
              <a:rPr b="0" lang="en-US" sz="1200" strike="noStrike" u="sng">
                <a:solidFill>
                  <a:schemeClr val="dk1">
                    <a:tint val="75000"/>
                  </a:schemeClr>
                </a:solidFill>
                <a:effectLst/>
                <a:uFillTx/>
                <a:latin typeface="Calibri"/>
                <a:ea typeface="Calibri"/>
                <a:hlinkClick r:id="rId1"/>
              </a:rPr>
              <a:t>https://developers.google.com/machine-learning/problem-framing/good</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graphicFrame>
        <p:nvGraphicFramePr>
          <p:cNvPr id="175" name="Table 12"/>
          <p:cNvGraphicFramePr/>
          <p:nvPr/>
        </p:nvGraphicFramePr>
        <p:xfrm>
          <a:off x="1137600" y="4174920"/>
          <a:ext cx="3460680" cy="1914120"/>
        </p:xfrm>
        <a:graphic>
          <a:graphicData uri="http://schemas.openxmlformats.org/drawingml/2006/table">
            <a:tbl>
              <a:tblPr/>
              <a:tblGrid>
                <a:gridCol w="3461040"/>
              </a:tblGrid>
              <a:tr h="385920">
                <a:tc>
                  <a:txBody>
                    <a:bodyPr anchor="t">
                      <a:noAutofit/>
                    </a:bodyPr>
                    <a:p>
                      <a:pPr defTabSz="914400">
                        <a:lnSpc>
                          <a:spcPct val="100000"/>
                        </a:lnSpc>
                      </a:pPr>
                      <a:r>
                        <a:rPr b="1" lang="en-US" sz="1800" strike="noStrike" u="none">
                          <a:solidFill>
                            <a:schemeClr val="dk1"/>
                          </a:solidFill>
                          <a:effectLst/>
                          <a:uFillTx/>
                          <a:latin typeface="Calibri"/>
                        </a:rPr>
                        <a:t>INFERENCE </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solidFill>
                        <a:srgbClr val="1d6fa9"/>
                      </a:solidFill>
                      <a:prstDash val="solid"/>
                    </a:lnT>
                    <a:lnB w="12240">
                      <a:solidFill>
                        <a:srgbClr val="1d6fa9"/>
                      </a:solidFill>
                      <a:prstDash val="solid"/>
                    </a:lnB>
                    <a:noFill/>
                  </a:tcPr>
                </a:tc>
              </a:tr>
              <a:tr h="370440">
                <a:tc>
                  <a:txBody>
                    <a:bodyPr anchor="t">
                      <a:noAutofit/>
                    </a:bodyPr>
                    <a:p>
                      <a:pPr defTabSz="914400">
                        <a:lnSpc>
                          <a:spcPct val="100000"/>
                        </a:lnSpc>
                      </a:pPr>
                      <a:r>
                        <a:rPr b="0" lang="en-US" sz="1800" strike="noStrike" u="none">
                          <a:solidFill>
                            <a:schemeClr val="dk1"/>
                          </a:solidFill>
                          <a:effectLst/>
                          <a:uFillTx/>
                          <a:latin typeface="Calibri"/>
                        </a:rPr>
                        <a:t>Hypothesis Testing</a:t>
                      </a:r>
                      <a:endParaRPr b="0" lang="en-US" sz="1800" strike="noStrike" u="none">
                        <a:solidFill>
                          <a:srgbClr val="ffffff"/>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solidFill>
                      <a:schemeClr val="accent4">
                        <a:alpha val="20000"/>
                      </a:schemeClr>
                    </a:solidFill>
                  </a:tcPr>
                </a:tc>
              </a:tr>
              <a:tr h="385920">
                <a:tc>
                  <a:txBody>
                    <a:bodyPr anchor="t">
                      <a:noAutofit/>
                    </a:bodyPr>
                    <a:p>
                      <a:pPr defTabSz="914400">
                        <a:lnSpc>
                          <a:spcPct val="100000"/>
                        </a:lnSpc>
                      </a:pPr>
                      <a:r>
                        <a:rPr b="0" lang="en-US" sz="1800" strike="noStrike" u="none">
                          <a:solidFill>
                            <a:schemeClr val="dk1"/>
                          </a:solidFill>
                          <a:effectLst/>
                          <a:uFillTx/>
                          <a:latin typeface="Calibri"/>
                        </a:rPr>
                        <a:t>Confidence Interval </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noFill/>
                  </a:tcPr>
                </a:tc>
              </a:tr>
              <a:tr h="385920">
                <a:tc>
                  <a:txBody>
                    <a:bodyPr anchor="t">
                      <a:noAutofit/>
                    </a:bodyPr>
                    <a:p>
                      <a:pPr defTabSz="914400">
                        <a:lnSpc>
                          <a:spcPct val="100000"/>
                        </a:lnSpc>
                      </a:pPr>
                      <a:r>
                        <a:rPr b="0" lang="en-US" sz="1800" strike="noStrike" u="none">
                          <a:solidFill>
                            <a:schemeClr val="dk1"/>
                          </a:solidFill>
                          <a:effectLst/>
                          <a:uFillTx/>
                          <a:latin typeface="Calibri"/>
                        </a:rPr>
                        <a:t>ANOVA </a:t>
                      </a:r>
                      <a:endParaRPr b="0" lang="en-US" sz="1800" strike="noStrike" u="none">
                        <a:solidFill>
                          <a:srgbClr val="ffffff"/>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solidFill>
                      <a:schemeClr val="accent4">
                        <a:alpha val="20000"/>
                      </a:schemeClr>
                    </a:solidFill>
                  </a:tcPr>
                </a:tc>
              </a:tr>
              <a:tr h="385920">
                <a:tc>
                  <a:txBody>
                    <a:bodyPr anchor="t">
                      <a:noAutofit/>
                    </a:bodyPr>
                    <a:p>
                      <a:pPr defTabSz="914400">
                        <a:lnSpc>
                          <a:spcPct val="100000"/>
                        </a:lnSpc>
                      </a:pPr>
                      <a:r>
                        <a:rPr b="0" lang="en-US" sz="1800" strike="noStrike" u="none">
                          <a:solidFill>
                            <a:schemeClr val="dk1"/>
                          </a:solidFill>
                          <a:effectLst/>
                          <a:uFillTx/>
                          <a:latin typeface="Calibri"/>
                        </a:rPr>
                        <a:t>Regression /Chi Square </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solidFill>
                        <a:srgbClr val="1d6fa9"/>
                      </a:solidFill>
                      <a:prstDash val="solid"/>
                    </a:lnB>
                    <a:noFill/>
                  </a:tcPr>
                </a:tc>
              </a:tr>
            </a:tbl>
          </a:graphicData>
        </a:graphic>
      </p:graphicFrame>
      <p:graphicFrame>
        <p:nvGraphicFramePr>
          <p:cNvPr id="176" name="Table 12"/>
          <p:cNvGraphicFramePr/>
          <p:nvPr/>
        </p:nvGraphicFramePr>
        <p:xfrm>
          <a:off x="5602320" y="4132080"/>
          <a:ext cx="5663160" cy="1963440"/>
        </p:xfrm>
        <a:graphic>
          <a:graphicData uri="http://schemas.openxmlformats.org/drawingml/2006/table">
            <a:tbl>
              <a:tblPr/>
              <a:tblGrid>
                <a:gridCol w="2831760"/>
                <a:gridCol w="2831760"/>
              </a:tblGrid>
              <a:tr h="438120">
                <a:tc>
                  <a:txBody>
                    <a:bodyPr anchor="t">
                      <a:noAutofit/>
                    </a:bodyPr>
                    <a:p>
                      <a:pPr defTabSz="914400">
                        <a:lnSpc>
                          <a:spcPct val="100000"/>
                        </a:lnSpc>
                      </a:pPr>
                      <a:r>
                        <a:rPr b="1" lang="en-US" sz="1800" strike="noStrike" u="none">
                          <a:solidFill>
                            <a:schemeClr val="dk1"/>
                          </a:solidFill>
                          <a:effectLst/>
                          <a:uFillTx/>
                          <a:latin typeface="Calibri"/>
                        </a:rPr>
                        <a:t>PREDICTION</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solidFill>
                        <a:srgbClr val="1d6fa9"/>
                      </a:solidFill>
                      <a:prstDash val="solid"/>
                    </a:lnT>
                    <a:lnB w="12240">
                      <a:solidFill>
                        <a:srgbClr val="1d6fa9"/>
                      </a:solidFill>
                      <a:prstDash val="solid"/>
                    </a:lnB>
                    <a:noFill/>
                  </a:tcPr>
                </a:tc>
                <a:tc>
                  <a:txBody>
                    <a:bodyPr anchor="t">
                      <a:noAutofit/>
                    </a:bodyPr>
                    <a:p>
                      <a:pPr defTabSz="914400">
                        <a:lnSpc>
                          <a:spcPct val="100000"/>
                        </a:lnSpc>
                      </a:pPr>
                      <a:r>
                        <a:rPr b="1" lang="en-US" sz="1800" strike="noStrike" u="none">
                          <a:solidFill>
                            <a:schemeClr val="dk1"/>
                          </a:solidFill>
                          <a:effectLst/>
                          <a:uFillTx/>
                          <a:latin typeface="Calibri"/>
                        </a:rPr>
                        <a:t>DECISION</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solidFill>
                        <a:srgbClr val="1d6fa9"/>
                      </a:solidFill>
                      <a:prstDash val="solid"/>
                    </a:lnT>
                    <a:lnB w="12240">
                      <a:solidFill>
                        <a:srgbClr val="1d6fa9"/>
                      </a:solidFill>
                      <a:prstDash val="solid"/>
                    </a:lnB>
                    <a:noFill/>
                  </a:tcPr>
                </a:tc>
              </a:tr>
              <a:tr h="753840">
                <a:tc>
                  <a:txBody>
                    <a:bodyPr anchor="t">
                      <a:noAutofit/>
                    </a:bodyPr>
                    <a:p>
                      <a:pPr defTabSz="914400">
                        <a:lnSpc>
                          <a:spcPct val="100000"/>
                        </a:lnSpc>
                      </a:pPr>
                      <a:r>
                        <a:rPr b="0" lang="en-US" sz="1800" strike="noStrike" u="none">
                          <a:solidFill>
                            <a:schemeClr val="dk1"/>
                          </a:solidFill>
                          <a:effectLst/>
                          <a:uFillTx/>
                          <a:latin typeface="Calibri"/>
                        </a:rPr>
                        <a:t>What video the learner wants to watch next.</a:t>
                      </a:r>
                      <a:endParaRPr b="0" lang="en-US" sz="1800" strike="noStrike" u="none">
                        <a:solidFill>
                          <a:srgbClr val="ffffff"/>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solidFill>
                      <a:schemeClr val="accent4">
                        <a:alpha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Show those videos in the recommendation bar.</a:t>
                      </a:r>
                      <a:endParaRPr b="0" lang="en-US" sz="1800" strike="noStrike" u="none">
                        <a:solidFill>
                          <a:srgbClr val="ffffff"/>
                        </a:solidFill>
                        <a:effectLst/>
                        <a:uFillTx/>
                        <a:latin typeface="Arial"/>
                      </a:endParaRPr>
                    </a:p>
                  </a:txBody>
                  <a:tcPr anchor="t" marL="91440" marR="91440">
                    <a:lnL w="12240">
                      <a:noFill/>
                      <a:prstDash val="solid"/>
                    </a:lnL>
                    <a:lnR w="12240">
                      <a:noFill/>
                      <a:prstDash val="solid"/>
                    </a:lnR>
                    <a:lnT w="12240">
                      <a:noFill/>
                      <a:prstDash val="solid"/>
                    </a:lnT>
                    <a:lnB w="12240">
                      <a:noFill/>
                      <a:prstDash val="solid"/>
                    </a:lnB>
                    <a:solidFill>
                      <a:schemeClr val="accent4">
                        <a:alpha val="20000"/>
                      </a:schemeClr>
                    </a:solidFill>
                  </a:tcPr>
                </a:tc>
              </a:tr>
              <a:tr h="771480">
                <a:tc>
                  <a:txBody>
                    <a:bodyPr anchor="t">
                      <a:noAutofit/>
                    </a:bodyPr>
                    <a:p>
                      <a:pPr defTabSz="914400">
                        <a:lnSpc>
                          <a:spcPct val="100000"/>
                        </a:lnSpc>
                      </a:pPr>
                      <a:r>
                        <a:rPr b="0" lang="en-US" sz="1800" strike="noStrike" u="none">
                          <a:solidFill>
                            <a:schemeClr val="dk1"/>
                          </a:solidFill>
                          <a:effectLst/>
                          <a:uFillTx/>
                          <a:latin typeface="Calibri"/>
                        </a:rPr>
                        <a:t>Probability someone will click on a search result.</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solidFill>
                        <a:srgbClr val="1d6fa9"/>
                      </a:solidFill>
                      <a:prstDash val="solid"/>
                    </a:lnB>
                    <a:noFill/>
                  </a:tcPr>
                </a:tc>
                <a:tc>
                  <a:txBody>
                    <a:bodyPr anchor="t">
                      <a:noAutofit/>
                    </a:bodyPr>
                    <a:p>
                      <a:pPr defTabSz="914400">
                        <a:lnSpc>
                          <a:spcPct val="100000"/>
                        </a:lnSpc>
                      </a:pPr>
                      <a:r>
                        <a:rPr b="0" lang="en-US" sz="1800" strike="noStrike" u="none">
                          <a:solidFill>
                            <a:schemeClr val="dk1"/>
                          </a:solidFill>
                          <a:effectLst/>
                          <a:uFillTx/>
                          <a:latin typeface="Calibri"/>
                        </a:rPr>
                        <a:t>If P(click) &gt; 0.12, prefetch the web page.</a:t>
                      </a:r>
                      <a:endParaRPr b="0" lang="en-US" sz="1800" strike="noStrike" u="none">
                        <a:solidFill>
                          <a:srgbClr val="000000"/>
                        </a:solidFill>
                        <a:effectLst/>
                        <a:uFillTx/>
                        <a:latin typeface="Arial"/>
                      </a:endParaRPr>
                    </a:p>
                  </a:txBody>
                  <a:tcPr anchor="t" marL="91440" marR="91440">
                    <a:lnL w="12240">
                      <a:noFill/>
                      <a:prstDash val="solid"/>
                    </a:lnL>
                    <a:lnR w="12240">
                      <a:noFill/>
                      <a:prstDash val="solid"/>
                    </a:lnR>
                    <a:lnT w="12240">
                      <a:noFill/>
                      <a:prstDash val="solid"/>
                    </a:lnT>
                    <a:lnB w="12240">
                      <a:solidFill>
                        <a:srgbClr val="1d6fa9"/>
                      </a:solidFill>
                      <a:prstDash val="solid"/>
                    </a:lnB>
                    <a:noFill/>
                  </a:tcPr>
                </a:tc>
              </a:tr>
            </a:tbl>
          </a:graphicData>
        </a:graphic>
      </p:graphicFrame>
      <p:sp>
        <p:nvSpPr>
          <p:cNvPr id="177" name="TextBox 18"/>
          <p:cNvSpPr/>
          <p:nvPr/>
        </p:nvSpPr>
        <p:spPr>
          <a:xfrm rot="16200000">
            <a:off x="318600" y="5121000"/>
            <a:ext cx="128160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rgbClr val="ffc000"/>
                </a:solidFill>
                <a:effectLst/>
                <a:uFillTx/>
                <a:latin typeface="Calibri"/>
              </a:rPr>
              <a:t>Traditional</a:t>
            </a:r>
            <a:r>
              <a:rPr b="0" i="1" lang="en-US" sz="1800" strike="noStrike" u="none">
                <a:solidFill>
                  <a:srgbClr val="ffc000"/>
                </a:solidFill>
                <a:effectLst/>
                <a:uFillTx/>
                <a:latin typeface="Calibri"/>
              </a:rPr>
              <a:t> </a:t>
            </a:r>
            <a:endParaRPr b="0" lang="en-US" sz="1800" strike="noStrike" u="none">
              <a:solidFill>
                <a:srgbClr val="000000"/>
              </a:solidFill>
              <a:effectLst/>
              <a:uFillTx/>
              <a:latin typeface="Arial"/>
            </a:endParaRPr>
          </a:p>
        </p:txBody>
      </p:sp>
      <p:sp>
        <p:nvSpPr>
          <p:cNvPr id="178" name="TextBox 21"/>
          <p:cNvSpPr/>
          <p:nvPr/>
        </p:nvSpPr>
        <p:spPr>
          <a:xfrm rot="16200000">
            <a:off x="4876200" y="5118480"/>
            <a:ext cx="80928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accent3"/>
                </a:solidFill>
                <a:effectLst/>
                <a:uFillTx/>
                <a:latin typeface="Calibri"/>
              </a:rPr>
              <a:t>Novel</a:t>
            </a:r>
            <a:endParaRPr b="0" lang="en-US" sz="1800" strike="noStrike" u="none">
              <a:solidFill>
                <a:srgbClr val="000000"/>
              </a:solidFill>
              <a:effectLst/>
              <a:uFillTx/>
              <a:latin typeface="Arial"/>
            </a:endParaRPr>
          </a:p>
        </p:txBody>
      </p:sp>
      <p:sp>
        <p:nvSpPr>
          <p:cNvPr id="179" name="TextBox 4"/>
          <p:cNvSpPr/>
          <p:nvPr/>
        </p:nvSpPr>
        <p:spPr>
          <a:xfrm>
            <a:off x="3045600" y="6117480"/>
            <a:ext cx="4836960" cy="3978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000" strike="noStrike" u="none">
                <a:solidFill>
                  <a:schemeClr val="dk1"/>
                </a:solidFill>
                <a:effectLst/>
                <a:uFillTx/>
                <a:latin typeface="Calibri"/>
                <a:ea typeface="Calibri"/>
              </a:rPr>
              <a:t>"</a:t>
            </a:r>
            <a:r>
              <a:rPr b="0" i="1" lang="en-US" sz="2000" strike="noStrike" u="none">
                <a:solidFill>
                  <a:srgbClr val="ff0000"/>
                </a:solidFill>
                <a:effectLst/>
                <a:uFillTx/>
                <a:latin typeface="Calibri"/>
                <a:ea typeface="Calibri"/>
              </a:rPr>
              <a:t>Aim to make decisions, not just predictions.</a:t>
            </a:r>
            <a:r>
              <a:rPr b="0" lang="en-US" sz="2000" strike="noStrike" u="none">
                <a:solidFill>
                  <a:schemeClr val="dk1"/>
                </a:solidFill>
                <a:effectLst/>
                <a:uFillTx/>
                <a:latin typeface="Calibri"/>
                <a:ea typeface="Calibri"/>
              </a:rPr>
              <a:t>"</a:t>
            </a:r>
            <a:endParaRPr b="0" lang="en-US" sz="20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Inference vs Prediction </a:t>
            </a:r>
            <a:endParaRPr b="0" lang="en-US" sz="4400" strike="noStrike" u="none">
              <a:solidFill>
                <a:srgbClr val="000000"/>
              </a:solidFill>
              <a:effectLst/>
              <a:uFillTx/>
              <a:latin typeface="Arial"/>
            </a:endParaRPr>
          </a:p>
        </p:txBody>
      </p:sp>
      <p:sp>
        <p:nvSpPr>
          <p:cNvPr id="181" name="PlaceHolder 2"/>
          <p:cNvSpPr>
            <a:spLocks noGrp="1"/>
          </p:cNvSpPr>
          <p:nvPr>
            <p:ph type="ftr" idx="81"/>
          </p:nvPr>
        </p:nvSpPr>
        <p:spPr>
          <a:xfrm>
            <a:off x="121320" y="6535080"/>
            <a:ext cx="11935080" cy="24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Prediction vs Inference &lt; </a:t>
            </a:r>
            <a:r>
              <a:rPr b="0" lang="en-US" sz="1200" strike="noStrike" u="sng">
                <a:solidFill>
                  <a:schemeClr val="dk1">
                    <a:tint val="75000"/>
                  </a:schemeClr>
                </a:solidFill>
                <a:effectLst/>
                <a:uFillTx/>
                <a:latin typeface="Calibri"/>
                <a:ea typeface="Calibri"/>
                <a:hlinkClick r:id="rId1"/>
              </a:rPr>
              <a:t>https://www.gs.washington.edu/academics/courses/akey/56008/lecture/lecture2.pdf</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182" name="Picture 11" descr="Diagram&#10;&#10;Description automatically generated"/>
          <p:cNvPicPr/>
          <p:nvPr/>
        </p:nvPicPr>
        <p:blipFill>
          <a:blip r:embed="rId2"/>
          <a:stretch/>
        </p:blipFill>
        <p:spPr>
          <a:xfrm>
            <a:off x="2598120" y="1811880"/>
            <a:ext cx="7270920" cy="4598640"/>
          </a:xfrm>
          <a:prstGeom prst="rect">
            <a:avLst/>
          </a:prstGeom>
          <a:noFill/>
          <a:ln w="0">
            <a:noFill/>
          </a:ln>
        </p:spPr>
      </p:pic>
      <p:sp>
        <p:nvSpPr>
          <p:cNvPr id="183" name="TextBox 11"/>
          <p:cNvSpPr/>
          <p:nvPr/>
        </p:nvSpPr>
        <p:spPr>
          <a:xfrm>
            <a:off x="8188200" y="5915880"/>
            <a:ext cx="274104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By </a:t>
            </a:r>
            <a:r>
              <a:rPr b="0" i="1" lang="en-US" sz="1800" strike="noStrike" u="none">
                <a:solidFill>
                  <a:schemeClr val="lt1">
                    <a:lumMod val="50000"/>
                  </a:schemeClr>
                </a:solidFill>
                <a:effectLst/>
                <a:uFillTx/>
                <a:latin typeface="Calibri"/>
                <a:ea typeface="Calibri"/>
              </a:rPr>
              <a:t>Joshua Akey</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Inference vs Prediction </a:t>
            </a:r>
            <a:endParaRPr b="0" lang="en-US" sz="4400" strike="noStrike" u="none">
              <a:solidFill>
                <a:srgbClr val="000000"/>
              </a:solidFill>
              <a:effectLst/>
              <a:uFillTx/>
              <a:latin typeface="Arial"/>
            </a:endParaRPr>
          </a:p>
        </p:txBody>
      </p:sp>
      <p:sp>
        <p:nvSpPr>
          <p:cNvPr id="185" name="PlaceHolder 2"/>
          <p:cNvSpPr>
            <a:spLocks noGrp="1"/>
          </p:cNvSpPr>
          <p:nvPr>
            <p:ph type="ftr" idx="82"/>
          </p:nvPr>
        </p:nvSpPr>
        <p:spPr>
          <a:xfrm>
            <a:off x="121320" y="6535080"/>
            <a:ext cx="11935080" cy="24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Prediction vs Inference &lt; </a:t>
            </a:r>
            <a:r>
              <a:rPr b="0" lang="en-US" sz="1200" strike="noStrike" u="sng">
                <a:solidFill>
                  <a:schemeClr val="dk1">
                    <a:tint val="75000"/>
                  </a:schemeClr>
                </a:solidFill>
                <a:effectLst/>
                <a:uFillTx/>
                <a:latin typeface="Calibri"/>
                <a:ea typeface="Calibri"/>
                <a:hlinkClick r:id="rId1"/>
              </a:rPr>
              <a:t>https://github.com/DataScienceSpecialization/courses/blob/master/08_PracticalMachineLearning/002whatIsPrediction/index.md</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sp>
        <p:nvSpPr>
          <p:cNvPr id="186" name="TextBox 11"/>
          <p:cNvSpPr/>
          <p:nvPr/>
        </p:nvSpPr>
        <p:spPr>
          <a:xfrm>
            <a:off x="10169280" y="5943600"/>
            <a:ext cx="135576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By Jeff Leek</a:t>
            </a:r>
            <a:endParaRPr b="0" lang="en-US" sz="1800" strike="noStrike" u="none">
              <a:solidFill>
                <a:srgbClr val="000000"/>
              </a:solidFill>
              <a:effectLst/>
              <a:uFillTx/>
              <a:latin typeface="Arial"/>
            </a:endParaRPr>
          </a:p>
        </p:txBody>
      </p:sp>
      <p:pic>
        <p:nvPicPr>
          <p:cNvPr id="187" name="Picture 9" descr="Chart, diagram, scatter chart&#10;&#10;Description automatically generated"/>
          <p:cNvPicPr/>
          <p:nvPr/>
        </p:nvPicPr>
        <p:blipFill>
          <a:blip r:embed="rId2"/>
          <a:stretch/>
        </p:blipFill>
        <p:spPr>
          <a:xfrm>
            <a:off x="1717200" y="1853280"/>
            <a:ext cx="8312040" cy="4681800"/>
          </a:xfrm>
          <a:prstGeom prst="rect">
            <a:avLst/>
          </a:prstGeom>
          <a:noFill/>
          <a:ln w="0">
            <a:noFill/>
          </a:ln>
        </p:spPr>
      </p:pic>
      <p:sp>
        <p:nvSpPr>
          <p:cNvPr id="188" name="TextBox 9"/>
          <p:cNvSpPr/>
          <p:nvPr/>
        </p:nvSpPr>
        <p:spPr>
          <a:xfrm>
            <a:off x="2923200" y="1399320"/>
            <a:ext cx="5428800" cy="58248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3200" strike="noStrike" u="none">
                <a:solidFill>
                  <a:srgbClr val="0246f2"/>
                </a:solidFill>
                <a:effectLst/>
                <a:uFillTx/>
                <a:latin typeface="Calibri"/>
              </a:rPr>
              <a:t>"Central Dogma of Prediction"</a:t>
            </a:r>
            <a:endParaRPr b="0" lang="en-US" sz="3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Inference vs Prediction </a:t>
            </a:r>
            <a:endParaRPr b="0" lang="en-US" sz="4400" strike="noStrike" u="none">
              <a:solidFill>
                <a:srgbClr val="000000"/>
              </a:solidFill>
              <a:effectLst/>
              <a:uFillTx/>
              <a:latin typeface="Arial"/>
            </a:endParaRPr>
          </a:p>
        </p:txBody>
      </p:sp>
      <p:pic>
        <p:nvPicPr>
          <p:cNvPr id="190" name="Picture 4" descr="Chart, pie chart&#10;&#10;Description automatically generated"/>
          <p:cNvPicPr/>
          <p:nvPr/>
        </p:nvPicPr>
        <p:blipFill>
          <a:blip r:embed="rId1"/>
          <a:stretch/>
        </p:blipFill>
        <p:spPr>
          <a:xfrm>
            <a:off x="2593080" y="1932840"/>
            <a:ext cx="5715720" cy="4349160"/>
          </a:xfrm>
          <a:prstGeom prst="rect">
            <a:avLst/>
          </a:prstGeom>
          <a:noFill/>
          <a:ln w="0">
            <a:noFill/>
          </a:ln>
        </p:spPr>
      </p:pic>
      <p:sp>
        <p:nvSpPr>
          <p:cNvPr id="191" name="PlaceHolder 2"/>
          <p:cNvSpPr>
            <a:spLocks noGrp="1"/>
          </p:cNvSpPr>
          <p:nvPr>
            <p:ph type="ftr" idx="83"/>
          </p:nvPr>
        </p:nvSpPr>
        <p:spPr>
          <a:xfrm>
            <a:off x="121320" y="6535080"/>
            <a:ext cx="11935080" cy="24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Prediction vs Inference &lt;  </a:t>
            </a:r>
            <a:r>
              <a:rPr b="0" lang="en-US" sz="1200" strike="noStrike" u="sng">
                <a:solidFill>
                  <a:schemeClr val="dk1">
                    <a:tint val="75000"/>
                  </a:schemeClr>
                </a:solidFill>
                <a:effectLst/>
                <a:uFillTx/>
                <a:latin typeface="Calibri"/>
                <a:hlinkClick r:id="rId2"/>
              </a:rPr>
              <a:t>https://www.datascienceblog.net/post/commentary/inference-vs-prediction/</a:t>
            </a:r>
            <a:r>
              <a:rPr b="0" lang="en-US" sz="1200" strike="noStrike" u="none">
                <a:solidFill>
                  <a:schemeClr val="dk1">
                    <a:tint val="75000"/>
                  </a:schemeClr>
                </a:solidFill>
                <a:effectLst/>
                <a:uFillTx/>
                <a:latin typeface="Calibri"/>
              </a:rPr>
              <a:t>  &gt;</a:t>
            </a:r>
            <a:endParaRPr b="0" lang="en-US" sz="1200" strike="noStrike" u="none">
              <a:solidFill>
                <a:srgbClr val="000000"/>
              </a:solidFill>
              <a:effectLst/>
              <a:uFillTx/>
              <a:latin typeface="Times New Roman"/>
            </a:endParaRPr>
          </a:p>
        </p:txBody>
      </p:sp>
      <p:sp>
        <p:nvSpPr>
          <p:cNvPr id="192" name="TextBox 5"/>
          <p:cNvSpPr/>
          <p:nvPr/>
        </p:nvSpPr>
        <p:spPr>
          <a:xfrm>
            <a:off x="8213040" y="6057720"/>
            <a:ext cx="225288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By </a:t>
            </a:r>
            <a:r>
              <a:rPr b="1" i="1" lang="en-US" sz="1800" strike="noStrike" u="none">
                <a:solidFill>
                  <a:schemeClr val="lt1">
                    <a:lumMod val="50000"/>
                  </a:schemeClr>
                </a:solidFill>
                <a:effectLst/>
                <a:uFillTx/>
                <a:latin typeface="Calibri"/>
                <a:ea typeface="Calibri"/>
              </a:rPr>
              <a:t>Matthias Döring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Inference vs Prediction </a:t>
            </a:r>
            <a:endParaRPr b="0" lang="en-US" sz="4400" strike="noStrike" u="none">
              <a:solidFill>
                <a:srgbClr val="000000"/>
              </a:solidFill>
              <a:effectLst/>
              <a:uFillTx/>
              <a:latin typeface="Arial"/>
            </a:endParaRPr>
          </a:p>
        </p:txBody>
      </p:sp>
      <p:sp>
        <p:nvSpPr>
          <p:cNvPr id="194" name="PlaceHolder 2"/>
          <p:cNvSpPr>
            <a:spLocks noGrp="1"/>
          </p:cNvSpPr>
          <p:nvPr>
            <p:ph type="ftr" idx="84"/>
          </p:nvPr>
        </p:nvSpPr>
        <p:spPr>
          <a:xfrm>
            <a:off x="121320" y="6535080"/>
            <a:ext cx="11935080" cy="24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Prediction vs Inference &lt; Ch. 2</a:t>
            </a:r>
            <a:r>
              <a:rPr b="0" lang="en-US" sz="1200" strike="noStrike" u="none">
                <a:solidFill>
                  <a:schemeClr val="dk1">
                    <a:tint val="75000"/>
                  </a:schemeClr>
                </a:solidFill>
                <a:effectLst/>
                <a:uFillTx/>
                <a:latin typeface="Calibri"/>
                <a:ea typeface="Calibri"/>
              </a:rPr>
              <a:t> page 20 </a:t>
            </a:r>
            <a:r>
              <a:rPr b="0" lang="en-US" sz="1200" strike="noStrike" u="sng">
                <a:solidFill>
                  <a:schemeClr val="dk1">
                    <a:tint val="75000"/>
                  </a:schemeClr>
                </a:solidFill>
                <a:effectLst/>
                <a:uFillTx/>
                <a:latin typeface="Calibri"/>
                <a:ea typeface="Calibri"/>
                <a:hlinkClick r:id="rId1"/>
              </a:rPr>
              <a:t>https://www.statlearning.com/</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p:txBody>
      </p:sp>
      <p:sp>
        <p:nvSpPr>
          <p:cNvPr id="195" name="PlaceHolder 3"/>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For example, in a real estate setting, one may seek to relate values of homes to </a:t>
            </a:r>
            <a:r>
              <a:rPr b="1" i="1" lang="en-US" sz="2100" strike="noStrike" u="none">
                <a:solidFill>
                  <a:srgbClr val="0070c0"/>
                </a:solidFill>
                <a:effectLst/>
                <a:uFillTx/>
                <a:latin typeface="Calibri"/>
                <a:ea typeface="Calibri"/>
              </a:rPr>
              <a:t>inputs </a:t>
            </a:r>
            <a:r>
              <a:rPr b="0" lang="en-US" sz="2100" strike="noStrike" u="none">
                <a:solidFill>
                  <a:schemeClr val="dk1"/>
                </a:solidFill>
                <a:effectLst/>
                <a:uFillTx/>
                <a:latin typeface="Calibri"/>
                <a:ea typeface="Calibri"/>
              </a:rPr>
              <a:t>such as </a:t>
            </a:r>
            <a:r>
              <a:rPr b="0" i="1" lang="en-US" sz="2100" strike="noStrike" u="none">
                <a:solidFill>
                  <a:schemeClr val="dk1"/>
                </a:solidFill>
                <a:effectLst/>
                <a:uFillTx/>
                <a:latin typeface="Calibri"/>
                <a:ea typeface="Calibri"/>
              </a:rPr>
              <a:t>crime rate</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zoning</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distance from a river</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air quality</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schools</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income level of community</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size of houses</a:t>
            </a:r>
            <a:r>
              <a:rPr b="0" lang="en-US" sz="2100" strike="noStrike" u="none">
                <a:solidFill>
                  <a:schemeClr val="dk1"/>
                </a:solidFill>
                <a:effectLst/>
                <a:uFillTx/>
                <a:latin typeface="Calibri"/>
                <a:ea typeface="Calibri"/>
              </a:rPr>
              <a:t>, and so forth.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Inference problem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Interested in how the individual input variables affect the prices—that is, </a:t>
            </a:r>
            <a:r>
              <a:rPr b="0" i="1" lang="en-US" sz="2100" strike="noStrike" u="none">
                <a:solidFill>
                  <a:schemeClr val="dk1"/>
                </a:solidFill>
                <a:effectLst/>
                <a:uFillTx/>
                <a:latin typeface="Calibri"/>
                <a:ea typeface="Calibri"/>
              </a:rPr>
              <a:t>how much extra will a house be worth if it has a view of the river?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Prediction problem</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Interested in predicting the value of a home given its characteristics:</a:t>
            </a:r>
            <a:r>
              <a:rPr b="0" i="1" lang="en-US" sz="2100" strike="noStrike" u="none">
                <a:solidFill>
                  <a:schemeClr val="dk1"/>
                </a:solidFill>
                <a:effectLst/>
                <a:uFillTx/>
                <a:latin typeface="Calibri"/>
                <a:ea typeface="Calibri"/>
              </a:rPr>
              <a:t> is this house under- or over-valued? </a:t>
            </a:r>
            <a:endParaRPr b="0" lang="en-US" sz="2100" strike="noStrike" u="none">
              <a:solidFill>
                <a:srgbClr val="000000"/>
              </a:solidFill>
              <a:effectLst/>
              <a:uFillTx/>
              <a:latin typeface="Arial"/>
            </a:endParaRPr>
          </a:p>
        </p:txBody>
      </p:sp>
      <p:pic>
        <p:nvPicPr>
          <p:cNvPr id="196" name="Picture 8" descr="Icon&#10;&#10;Description automatically generated"/>
          <p:cNvPicPr/>
          <p:nvPr/>
        </p:nvPicPr>
        <p:blipFill>
          <a:blip r:embed="rId2"/>
          <a:stretch/>
        </p:blipFill>
        <p:spPr>
          <a:xfrm>
            <a:off x="9785160" y="590400"/>
            <a:ext cx="1706040" cy="1131480"/>
          </a:xfrm>
          <a:prstGeom prst="rect">
            <a:avLst/>
          </a:prstGeom>
          <a:noFill/>
          <a:ln w="0">
            <a:noFill/>
          </a:ln>
        </p:spPr>
      </p:pic>
      <p:sp>
        <p:nvSpPr>
          <p:cNvPr id="197" name="TextBox 8"/>
          <p:cNvSpPr/>
          <p:nvPr/>
        </p:nvSpPr>
        <p:spPr>
          <a:xfrm>
            <a:off x="8105040" y="5666400"/>
            <a:ext cx="355860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from An Intro to Statistical Learning</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Inference vs Prediction </a:t>
            </a:r>
            <a:endParaRPr b="0" lang="en-US" sz="4400" strike="noStrike" u="none">
              <a:solidFill>
                <a:srgbClr val="000000"/>
              </a:solidFill>
              <a:effectLst/>
              <a:uFillTx/>
              <a:latin typeface="Arial"/>
            </a:endParaRPr>
          </a:p>
        </p:txBody>
      </p:sp>
      <p:sp>
        <p:nvSpPr>
          <p:cNvPr id="199" name="PlaceHolder 2"/>
          <p:cNvSpPr>
            <a:spLocks noGrp="1"/>
          </p:cNvSpPr>
          <p:nvPr>
            <p:ph type="ftr" idx="85"/>
          </p:nvPr>
        </p:nvSpPr>
        <p:spPr>
          <a:xfrm>
            <a:off x="121320" y="6535080"/>
            <a:ext cx="11935080" cy="24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To Explain or to Predict? &lt;</a:t>
            </a:r>
            <a:r>
              <a:rPr b="0" lang="en-US" sz="1200" strike="noStrike" u="sng">
                <a:solidFill>
                  <a:schemeClr val="dk1">
                    <a:tint val="75000"/>
                  </a:schemeClr>
                </a:solidFill>
                <a:effectLst/>
                <a:uFillTx/>
                <a:latin typeface="Calibri"/>
                <a:hlinkClick r:id="rId1"/>
              </a:rPr>
              <a:t>https://www.stat.berkeley.edu/~aldous/157/Papers/shmueli.pdf</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sp>
        <p:nvSpPr>
          <p:cNvPr id="200" name="PlaceHolder 3"/>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Still Confused?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lt1">
                    <a:lumMod val="50000"/>
                  </a:schemeClr>
                </a:solidFill>
                <a:effectLst/>
                <a:uFillTx/>
                <a:latin typeface="Calibri"/>
                <a:ea typeface="Calibri"/>
                <a:hlinkClick r:id="rId2"/>
              </a:rPr>
              <a:t>Paper</a:t>
            </a:r>
            <a:r>
              <a:rPr b="0" i="1" lang="en-US" sz="2100" strike="noStrike" u="none">
                <a:solidFill>
                  <a:schemeClr val="lt1">
                    <a:lumMod val="50000"/>
                  </a:schemeClr>
                </a:solidFill>
                <a:effectLst/>
                <a:uFillTx/>
                <a:latin typeface="Calibri"/>
                <a:ea typeface="Calibri"/>
              </a:rPr>
              <a:t> by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none">
                <a:solidFill>
                  <a:schemeClr val="lt1">
                    <a:lumMod val="50000"/>
                  </a:schemeClr>
                </a:solidFill>
                <a:effectLst/>
                <a:uFillTx/>
                <a:latin typeface="Calibri"/>
                <a:ea typeface="Calibri"/>
              </a:rPr>
              <a:t>Galit Shmueli</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201" name="Picture 3" descr="Text&#10;&#10;Description automatically generated"/>
          <p:cNvPicPr/>
          <p:nvPr/>
        </p:nvPicPr>
        <p:blipFill>
          <a:blip r:embed="rId3"/>
          <a:stretch/>
        </p:blipFill>
        <p:spPr>
          <a:xfrm>
            <a:off x="2975040" y="2107440"/>
            <a:ext cx="6379200" cy="3810960"/>
          </a:xfrm>
          <a:prstGeom prst="rect">
            <a:avLst/>
          </a:prstGeom>
          <a:noFill/>
          <a:ln w="0">
            <a:noFill/>
          </a:ln>
        </p:spPr>
      </p:pic>
      <p:sp>
        <p:nvSpPr>
          <p:cNvPr id="202" name="Rectangle 5"/>
          <p:cNvSpPr/>
          <p:nvPr/>
        </p:nvSpPr>
        <p:spPr>
          <a:xfrm>
            <a:off x="4107600" y="4745880"/>
            <a:ext cx="4623480" cy="7599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Applications </a:t>
            </a:r>
            <a:endParaRPr b="0" lang="en-US" sz="4400" strike="noStrike" u="none">
              <a:solidFill>
                <a:srgbClr val="000000"/>
              </a:solidFill>
              <a:effectLst/>
              <a:uFillTx/>
              <a:latin typeface="Arial"/>
            </a:endParaRPr>
          </a:p>
        </p:txBody>
      </p:sp>
      <p:sp>
        <p:nvSpPr>
          <p:cNvPr id="204"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Focus on problems that would be difficult to solve with traditional programming. For example, imagine creating a system that provides automatic email replies; there is no clear out-of-box solutions through traditional programming that could deliver on such demand. By contrast, machine learning can provide an </a:t>
            </a:r>
            <a:r>
              <a:rPr b="0" i="1" lang="en-US" sz="2100" strike="noStrike" u="none">
                <a:solidFill>
                  <a:schemeClr val="dk1"/>
                </a:solidFill>
                <a:effectLst/>
                <a:uFillTx/>
                <a:latin typeface="Calibri"/>
                <a:ea typeface="Calibri"/>
              </a:rPr>
              <a:t>optimal solution</a:t>
            </a:r>
            <a:r>
              <a:rPr b="0" lang="en-US" sz="2100" strike="noStrike" u="none">
                <a:solidFill>
                  <a:schemeClr val="dk1"/>
                </a:solidFill>
                <a:effectLst/>
                <a:uFillTx/>
                <a:latin typeface="Calibri"/>
                <a:ea typeface="Calibri"/>
              </a:rPr>
              <a:t> by understanding the structures behind human communications and email correspondence.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tabLst>
                <a:tab algn="l" pos="0"/>
              </a:tabLst>
            </a:pPr>
            <a:r>
              <a:rPr b="0" i="1" lang="en-US" sz="2100" strike="noStrike" u="none">
                <a:solidFill>
                  <a:schemeClr val="dk1"/>
                </a:solidFill>
                <a:effectLst/>
                <a:uFillTx/>
                <a:latin typeface="Calibri"/>
                <a:ea typeface="Calibri"/>
              </a:rPr>
              <a:t>"</a:t>
            </a:r>
            <a:r>
              <a:rPr b="1" i="1" lang="en-US" sz="2100" strike="noStrike" u="none">
                <a:solidFill>
                  <a:schemeClr val="dk1"/>
                </a:solidFill>
                <a:effectLst/>
                <a:uFillTx/>
                <a:latin typeface="Calibri"/>
                <a:ea typeface="Calibri"/>
              </a:rPr>
              <a:t>What problem is my product facing?</a:t>
            </a:r>
            <a:r>
              <a:rPr b="0" i="1"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lvl="1" marL="914400" indent="-457200" defTabSz="914400">
              <a:lnSpc>
                <a:spcPct val="90000"/>
              </a:lnSpc>
              <a:spcBef>
                <a:spcPts val="499"/>
              </a:spcBef>
              <a:buClr>
                <a:srgbClr val="000000"/>
              </a:buClr>
              <a:buFont typeface="Arial"/>
              <a:buAutoNum type="arabicPeriod"/>
              <a:tabLst>
                <a:tab algn="l" pos="0"/>
              </a:tabLst>
            </a:pPr>
            <a:r>
              <a:rPr b="0" i="1" lang="en-US" sz="2100" strike="noStrike" u="none">
                <a:solidFill>
                  <a:schemeClr val="dk1"/>
                </a:solidFill>
                <a:effectLst/>
                <a:uFillTx/>
                <a:latin typeface="Calibri"/>
                <a:ea typeface="Calibri"/>
              </a:rPr>
              <a:t>"</a:t>
            </a:r>
            <a:r>
              <a:rPr b="1" i="1" lang="en-US" sz="2100" strike="noStrike" u="none">
                <a:solidFill>
                  <a:schemeClr val="dk1"/>
                </a:solidFill>
                <a:effectLst/>
                <a:uFillTx/>
                <a:latin typeface="Calibri"/>
                <a:ea typeface="Calibri"/>
              </a:rPr>
              <a:t>Would it be a good problem for ML?</a:t>
            </a:r>
            <a:r>
              <a:rPr b="0" i="1"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c000"/>
                </a:solidFill>
                <a:effectLst/>
                <a:uFillTx/>
                <a:latin typeface="Calibri"/>
                <a:ea typeface="Calibri"/>
              </a:rPr>
              <a:t>Don't ask the questions the other way around!</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205" name="PlaceHolder 3"/>
          <p:cNvSpPr>
            <a:spLocks noGrp="1"/>
          </p:cNvSpPr>
          <p:nvPr>
            <p:ph type="ftr" idx="86"/>
          </p:nvPr>
        </p:nvSpPr>
        <p:spPr>
          <a:xfrm>
            <a:off x="97560" y="6427800"/>
            <a:ext cx="1200636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Google &lt;</a:t>
            </a:r>
            <a:r>
              <a:rPr b="0" lang="en-US" sz="1200" strike="noStrike" u="sng">
                <a:solidFill>
                  <a:schemeClr val="dk1">
                    <a:tint val="75000"/>
                  </a:schemeClr>
                </a:solidFill>
                <a:effectLst/>
                <a:uFillTx/>
                <a:latin typeface="Calibri"/>
                <a:ea typeface="Calibri"/>
                <a:hlinkClick r:id="rId1"/>
              </a:rPr>
              <a:t>https://developers.google.com/machine-learning/problem-framing/good</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06" name="Picture 8" descr="Shape, square&#10;&#10;Description automatically generated"/>
          <p:cNvPicPr/>
          <p:nvPr/>
        </p:nvPicPr>
        <p:blipFill>
          <a:blip r:embed="rId2"/>
          <a:stretch/>
        </p:blipFill>
        <p:spPr>
          <a:xfrm>
            <a:off x="9646200" y="367560"/>
            <a:ext cx="1704240" cy="143640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Applications </a:t>
            </a:r>
            <a:endParaRPr b="0" lang="en-US" sz="4400" strike="noStrike" u="none">
              <a:solidFill>
                <a:srgbClr val="000000"/>
              </a:solidFill>
              <a:effectLst/>
              <a:uFillTx/>
              <a:latin typeface="Arial"/>
            </a:endParaRPr>
          </a:p>
        </p:txBody>
      </p:sp>
      <p:sp>
        <p:nvSpPr>
          <p:cNvPr id="208"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rPr>
              <a:t>“</a:t>
            </a:r>
            <a:r>
              <a:rPr b="0" lang="en-US" sz="2100" strike="noStrike" u="none">
                <a:solidFill>
                  <a:schemeClr val="dk1"/>
                </a:solidFill>
                <a:effectLst/>
                <a:uFillTx/>
                <a:latin typeface="Calibri"/>
                <a:ea typeface="Calibri"/>
              </a:rPr>
              <a:t>The Smart Reply-  a product that can predict likely responses can save user time.”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09" name="PlaceHolder 3"/>
          <p:cNvSpPr>
            <a:spLocks noGrp="1"/>
          </p:cNvSpPr>
          <p:nvPr>
            <p:ph type="ftr" idx="87"/>
          </p:nvPr>
        </p:nvSpPr>
        <p:spPr>
          <a:xfrm>
            <a:off x="82080" y="6560280"/>
            <a:ext cx="12030120" cy="291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Smart Reply &lt; </a:t>
            </a:r>
            <a:r>
              <a:rPr b="0" lang="en-US" sz="1200" strike="noStrike" u="sng">
                <a:solidFill>
                  <a:schemeClr val="dk1">
                    <a:tint val="75000"/>
                  </a:schemeClr>
                </a:solidFill>
                <a:effectLst/>
                <a:uFillTx/>
                <a:latin typeface="Calibri"/>
                <a:ea typeface="Calibri"/>
                <a:hlinkClick r:id="rId1"/>
              </a:rPr>
              <a:t>https://ai.googleblog.com/2017/05/efficient-smart-reply-now-for-gmail.html</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10" name="Picture 6" descr="Graphical user interface, text, application&#10;&#10;Description automatically generated"/>
          <p:cNvPicPr/>
          <p:nvPr/>
        </p:nvPicPr>
        <p:blipFill>
          <a:blip r:embed="rId2"/>
          <a:stretch/>
        </p:blipFill>
        <p:spPr>
          <a:xfrm>
            <a:off x="2513520" y="2324520"/>
            <a:ext cx="2848320" cy="4106520"/>
          </a:xfrm>
          <a:prstGeom prst="rect">
            <a:avLst/>
          </a:prstGeom>
          <a:noFill/>
          <a:ln w="0">
            <a:noFill/>
          </a:ln>
        </p:spPr>
      </p:pic>
      <p:pic>
        <p:nvPicPr>
          <p:cNvPr id="211" name="Picture 8" descr="Graphical user interface, text, application&#10;&#10;Description automatically generated"/>
          <p:cNvPicPr/>
          <p:nvPr/>
        </p:nvPicPr>
        <p:blipFill>
          <a:blip r:embed="rId3"/>
          <a:stretch/>
        </p:blipFill>
        <p:spPr>
          <a:xfrm>
            <a:off x="6216120" y="2320200"/>
            <a:ext cx="3095280" cy="409356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13"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Do you need Data Science in the first Place?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Machine learning has "awe-inspiring applications", yet this does not mean that it can solve all of world's problems. "There is a time for everything"-a time to use ML and a time not to use it.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Occam Razor's (simplicity)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Automation vs Learning (necessary)</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Ethics (what is right &amp; what is wrong?)</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Data (is there available data?)</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Interpretability  ("Black Box Problem")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Reproducibility (sharing code)</a:t>
            </a: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p:txBody>
      </p:sp>
      <p:sp>
        <p:nvSpPr>
          <p:cNvPr id="214" name="PlaceHolder 3"/>
          <p:cNvSpPr>
            <a:spLocks noGrp="1"/>
          </p:cNvSpPr>
          <p:nvPr>
            <p:ph type="ftr" idx="88"/>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Image Cred &lt; </a:t>
            </a:r>
            <a:r>
              <a:rPr b="0" lang="en-US" sz="1200" strike="noStrike" u="sng">
                <a:solidFill>
                  <a:schemeClr val="dk1">
                    <a:tint val="75000"/>
                  </a:schemeClr>
                </a:solidFill>
                <a:effectLst/>
                <a:uFillTx/>
                <a:latin typeface="Calibri"/>
                <a:ea typeface="Calibri"/>
                <a:hlinkClick r:id="rId1"/>
              </a:rPr>
              <a:t>http://clipart-library.com/clipart/7914.htm</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15" name="Picture 5" descr="A picture containing text, crane&#10;&#10;Description automatically generated"/>
          <p:cNvPicPr/>
          <p:nvPr/>
        </p:nvPicPr>
        <p:blipFill>
          <a:blip r:embed="rId2"/>
          <a:stretch/>
        </p:blipFill>
        <p:spPr>
          <a:xfrm>
            <a:off x="8969760" y="371520"/>
            <a:ext cx="2360160" cy="166284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Future Peek</a:t>
            </a:r>
            <a:endParaRPr b="0" lang="en-US" sz="4400" strike="noStrike" u="none">
              <a:solidFill>
                <a:srgbClr val="000000"/>
              </a:solidFill>
              <a:effectLst/>
              <a:uFillTx/>
              <a:latin typeface="Arial"/>
            </a:endParaRPr>
          </a:p>
        </p:txBody>
      </p:sp>
      <p:sp>
        <p:nvSpPr>
          <p:cNvPr id="134"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a:t>
            </a:r>
            <a:r>
              <a:rPr b="1" i="1" lang="en-US" sz="2100" strike="noStrike" u="none">
                <a:solidFill>
                  <a:srgbClr val="0070c0"/>
                </a:solidFill>
                <a:effectLst/>
                <a:uFillTx/>
                <a:latin typeface="Calibri"/>
                <a:ea typeface="Calibri"/>
              </a:rPr>
              <a:t>How rapidly is the growth of AI jobs in different countries?</a:t>
            </a:r>
            <a:r>
              <a:rPr b="0" i="1"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This data suggests that the hiring rate has been increasing across all sample countries in 2020. </a:t>
            </a:r>
            <a:endParaRPr b="0" lang="en-US" sz="2100" strike="noStrike" u="none">
              <a:solidFill>
                <a:srgbClr val="000000"/>
              </a:solidFill>
              <a:effectLst/>
              <a:uFillTx/>
              <a:latin typeface="Arial"/>
            </a:endParaRPr>
          </a:p>
        </p:txBody>
      </p:sp>
      <p:sp>
        <p:nvSpPr>
          <p:cNvPr id="135" name="PlaceHolder 3"/>
          <p:cNvSpPr>
            <a:spLocks noGrp="1"/>
          </p:cNvSpPr>
          <p:nvPr>
            <p:ph type="ftr" idx="73"/>
          </p:nvPr>
        </p:nvSpPr>
        <p:spPr>
          <a:xfrm>
            <a:off x="64800" y="6462360"/>
            <a:ext cx="12070080" cy="3438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Report Ch. 3 (The Economy) &lt; </a:t>
            </a:r>
            <a:r>
              <a:rPr b="0" lang="en-US" sz="1200" strike="noStrike" u="sng">
                <a:solidFill>
                  <a:schemeClr val="dk1">
                    <a:tint val="75000"/>
                  </a:schemeClr>
                </a:solidFill>
                <a:effectLst/>
                <a:uFillTx/>
                <a:latin typeface="Calibri"/>
                <a:hlinkClick r:id="rId1"/>
              </a:rPr>
              <a:t>https://aiindex.stanford.edu/report/</a:t>
            </a:r>
            <a:r>
              <a:rPr b="0" lang="en-US" sz="1200" strike="noStrike" u="none">
                <a:solidFill>
                  <a:schemeClr val="dk1">
                    <a:tint val="75000"/>
                  </a:schemeClr>
                </a:solidFill>
                <a:effectLst/>
                <a:uFillTx/>
                <a:latin typeface="Calibri"/>
              </a:rPr>
              <a:t> &gt;​</a:t>
            </a:r>
            <a:endParaRPr b="0" lang="en-US" sz="1200" strike="noStrike" u="none">
              <a:solidFill>
                <a:srgbClr val="000000"/>
              </a:solidFill>
              <a:effectLst/>
              <a:uFillTx/>
              <a:latin typeface="Times New Roman"/>
            </a:endParaRPr>
          </a:p>
        </p:txBody>
      </p:sp>
      <p:pic>
        <p:nvPicPr>
          <p:cNvPr id="136" name="Picture 4" descr="A picture containing diagram&#10;&#10;Description automatically generated"/>
          <p:cNvPicPr/>
          <p:nvPr/>
        </p:nvPicPr>
        <p:blipFill>
          <a:blip r:embed="rId2"/>
          <a:stretch/>
        </p:blipFill>
        <p:spPr>
          <a:xfrm>
            <a:off x="3451320" y="2657520"/>
            <a:ext cx="5625000" cy="3913200"/>
          </a:xfrm>
          <a:prstGeom prst="rect">
            <a:avLst/>
          </a:prstGeom>
          <a:noFill/>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17"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Occam's Razor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scientific and philosophical rule that entities should not be multiplied unnecessarily which is interpreted as requiring that the simplest of competing theories be preferred to the more complex or that explanations of unknown phenomena be sought first in terms of known quantities."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Occam's Razor is a principle that  attempts to remove complexity where it is not necessary. It doesn't attempt to make things "simpler", but simply opts out for the less complex solution, granted it leads to the same result.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As a result, if a particular problem doesn’t  necessities of machine learning to deliver an optimal solution, then  one should not pursue machine learning methods.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Think of ML as just one of the tools in your toolkit and only bring it out when appropriate.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p:txBody>
      </p:sp>
      <p:sp>
        <p:nvSpPr>
          <p:cNvPr id="218" name="PlaceHolder 3"/>
          <p:cNvSpPr>
            <a:spLocks noGrp="1"/>
          </p:cNvSpPr>
          <p:nvPr>
            <p:ph type="ftr" idx="89"/>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Occam Razor &lt; </a:t>
            </a:r>
            <a:r>
              <a:rPr b="0" lang="en-US" sz="1200" strike="noStrike" u="sng">
                <a:solidFill>
                  <a:schemeClr val="dk1">
                    <a:tint val="75000"/>
                  </a:schemeClr>
                </a:solidFill>
                <a:effectLst/>
                <a:uFillTx/>
                <a:latin typeface="Calibri"/>
                <a:ea typeface="Calibri"/>
                <a:hlinkClick r:id="rId1"/>
              </a:rPr>
              <a:t>https://www.merriam-webster.com/dictionary/Occam%27s%20razor</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sp>
        <p:nvSpPr>
          <p:cNvPr id="219" name="Rectangle 3"/>
          <p:cNvSpPr/>
          <p:nvPr/>
        </p:nvSpPr>
        <p:spPr>
          <a:xfrm>
            <a:off x="6422400" y="363960"/>
            <a:ext cx="4930920" cy="759960"/>
          </a:xfrm>
          <a:prstGeom prst="rect">
            <a:avLst/>
          </a:prstGeom>
          <a:solidFill>
            <a:schemeClr val="tx1"/>
          </a:solidFill>
          <a:ln>
            <a:solidFill>
              <a:srgbClr val="157158"/>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r>
              <a:rPr b="0" lang="en-US" sz="2000" strike="noStrike" u="none">
                <a:solidFill>
                  <a:schemeClr val="lt1"/>
                </a:solidFill>
                <a:effectLst/>
                <a:uFillTx/>
                <a:latin typeface="Calibri"/>
              </a:rPr>
              <a:t>"</a:t>
            </a:r>
            <a:r>
              <a:rPr b="1" i="1" lang="en-US" sz="2000" strike="noStrike" u="none">
                <a:solidFill>
                  <a:schemeClr val="lt1"/>
                </a:solidFill>
                <a:effectLst/>
                <a:uFillTx/>
                <a:latin typeface="Calibri"/>
              </a:rPr>
              <a:t>Make everything as simple as possible, but not simpler.</a:t>
            </a:r>
            <a:r>
              <a:rPr b="0" lang="en-US" sz="2000" strike="noStrike" u="none">
                <a:solidFill>
                  <a:schemeClr val="lt1"/>
                </a:solidFill>
                <a:effectLst/>
                <a:uFillTx/>
                <a:latin typeface="Calibri"/>
              </a:rPr>
              <a:t>" -</a:t>
            </a:r>
            <a:r>
              <a:rPr b="0" lang="en-US" sz="2000" strike="noStrike" u="none">
                <a:solidFill>
                  <a:schemeClr val="lt1"/>
                </a:solidFill>
                <a:effectLst/>
                <a:uFillTx/>
                <a:latin typeface="Calibri"/>
                <a:ea typeface="Calibri"/>
              </a:rPr>
              <a:t> </a:t>
            </a:r>
            <a:r>
              <a:rPr b="1" lang="en-US" sz="2000" strike="noStrike" u="none">
                <a:solidFill>
                  <a:schemeClr val="lt1"/>
                </a:solidFill>
                <a:effectLst/>
                <a:uFillTx/>
                <a:latin typeface="Calibri"/>
                <a:ea typeface="Calibri"/>
              </a:rPr>
              <a:t>Albert Einstein</a:t>
            </a:r>
            <a:endParaRPr b="0" lang="en-US" sz="2000" strike="noStrike" u="none">
              <a:solidFill>
                <a:srgbClr val="ffffff"/>
              </a:solidFill>
              <a:effectLst/>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21"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Complexity-Interpretability Tradeoff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There are many methods and models in the data science toolbox, some are </a:t>
            </a:r>
            <a:r>
              <a:rPr b="1" i="1" lang="en-US" sz="2100" strike="noStrike" u="none">
                <a:solidFill>
                  <a:srgbClr val="0070c0"/>
                </a:solidFill>
                <a:effectLst/>
                <a:uFillTx/>
                <a:latin typeface="Calibri"/>
                <a:ea typeface="Calibri"/>
              </a:rPr>
              <a:t>less flexible</a:t>
            </a:r>
            <a:r>
              <a:rPr b="0" lang="en-US" sz="2100" strike="noStrike" u="none">
                <a:solidFill>
                  <a:schemeClr val="dk1"/>
                </a:solidFill>
                <a:effectLst/>
                <a:uFillTx/>
                <a:latin typeface="Calibri"/>
                <a:ea typeface="Calibri"/>
              </a:rPr>
              <a:t> (more restrictive), in the sense that they attempt to simplify the complexities present in the data by relying on a set of assumptions and impose a particular structure on the data. For example, linear regression is an inflexible approach, because it can only generate linear  functions.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contrast, other methods, such as deep learning and neural networks, are considered to be </a:t>
            </a:r>
            <a:r>
              <a:rPr b="1" i="1" lang="en-US" sz="2100" strike="noStrike" u="none">
                <a:solidFill>
                  <a:srgbClr val="0070c0"/>
                </a:solidFill>
                <a:effectLst/>
                <a:uFillTx/>
                <a:latin typeface="Calibri"/>
                <a:ea typeface="Calibri"/>
              </a:rPr>
              <a:t>more flexible</a:t>
            </a:r>
            <a:r>
              <a:rPr b="0" lang="en-US" sz="2100" strike="noStrike" u="none">
                <a:solidFill>
                  <a:schemeClr val="dk1"/>
                </a:solidFill>
                <a:effectLst/>
                <a:uFillTx/>
                <a:latin typeface="Calibri"/>
                <a:ea typeface="Calibri"/>
              </a:rPr>
              <a:t> because they assume nothing about the data and don’t impose any limiting structures, and in turn allow to cover and model much more complex relationships.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When </a:t>
            </a:r>
            <a:r>
              <a:rPr b="1" i="1" lang="en-US" sz="2100" strike="noStrike" u="none">
                <a:solidFill>
                  <a:srgbClr val="ff0000"/>
                </a:solidFill>
                <a:effectLst/>
                <a:uFillTx/>
                <a:latin typeface="Calibri"/>
                <a:ea typeface="Calibri"/>
              </a:rPr>
              <a:t>inference </a:t>
            </a:r>
            <a:r>
              <a:rPr b="0" lang="en-US" sz="2100" strike="noStrike" u="none">
                <a:solidFill>
                  <a:schemeClr val="dk1"/>
                </a:solidFill>
                <a:effectLst/>
                <a:uFillTx/>
                <a:latin typeface="Calibri"/>
                <a:ea typeface="Calibri"/>
              </a:rPr>
              <a:t>is the goal, there are clear advantages to using simple and relatively inflexible statistical learning methods given they are more interpretable.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When </a:t>
            </a:r>
            <a:r>
              <a:rPr b="1" i="1" lang="en-US" sz="2100" strike="noStrike" u="none">
                <a:solidFill>
                  <a:srgbClr val="ff0000"/>
                </a:solidFill>
                <a:effectLst/>
                <a:uFillTx/>
                <a:latin typeface="Calibri"/>
                <a:ea typeface="Calibri"/>
              </a:rPr>
              <a:t>prediction </a:t>
            </a:r>
            <a:r>
              <a:rPr b="0" lang="en-US" sz="2100" strike="noStrike" u="none">
                <a:solidFill>
                  <a:schemeClr val="dk1"/>
                </a:solidFill>
                <a:effectLst/>
                <a:uFillTx/>
                <a:latin typeface="Calibri"/>
                <a:ea typeface="Calibri"/>
              </a:rPr>
              <a:t>is the goal and interpretability is of no interest, more flexible approaches might lead to better results. </a:t>
            </a:r>
            <a:endParaRPr b="0" lang="en-US" sz="2100" strike="noStrike" u="none">
              <a:solidFill>
                <a:srgbClr val="000000"/>
              </a:solidFill>
              <a:effectLst/>
              <a:uFillTx/>
              <a:latin typeface="Arial"/>
            </a:endParaRPr>
          </a:p>
        </p:txBody>
      </p:sp>
      <p:sp>
        <p:nvSpPr>
          <p:cNvPr id="222" name="PlaceHolder 3"/>
          <p:cNvSpPr>
            <a:spLocks noGrp="1"/>
          </p:cNvSpPr>
          <p:nvPr>
            <p:ph type="ftr" idx="90"/>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 &lt; Ch. 2 page 24 </a:t>
            </a:r>
            <a:r>
              <a:rPr b="0" lang="en-US" sz="1200" strike="noStrike" u="sng">
                <a:solidFill>
                  <a:schemeClr val="dk1">
                    <a:tint val="75000"/>
                  </a:schemeClr>
                </a:solidFill>
                <a:effectLst/>
                <a:uFillTx/>
                <a:latin typeface="Calibri"/>
                <a:ea typeface="Calibri"/>
                <a:hlinkClick r:id="rId1"/>
              </a:rPr>
              <a:t>https://www.statlearning.com/</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p:txBody>
      </p:sp>
      <p:pic>
        <p:nvPicPr>
          <p:cNvPr id="223" name="Picture 6" descr="Shape, icon&#10;&#10;Description automatically generated"/>
          <p:cNvPicPr/>
          <p:nvPr/>
        </p:nvPicPr>
        <p:blipFill>
          <a:blip r:embed="rId2"/>
          <a:stretch/>
        </p:blipFill>
        <p:spPr>
          <a:xfrm>
            <a:off x="10010880" y="370080"/>
            <a:ext cx="1360080" cy="171036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25"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Complexity-Interpretability Tradeoff </a:t>
            </a:r>
            <a:endParaRPr b="0" lang="en-US" sz="2100" strike="noStrike" u="none">
              <a:solidFill>
                <a:srgbClr val="000000"/>
              </a:solidFill>
              <a:effectLst/>
              <a:uFillTx/>
              <a:latin typeface="Arial"/>
            </a:endParaRPr>
          </a:p>
        </p:txBody>
      </p:sp>
      <p:pic>
        <p:nvPicPr>
          <p:cNvPr id="226" name="Picture 5" descr="Chart, scatter chart&#10;&#10;Description automatically generated"/>
          <p:cNvPicPr/>
          <p:nvPr/>
        </p:nvPicPr>
        <p:blipFill>
          <a:blip r:embed="rId1"/>
          <a:stretch/>
        </p:blipFill>
        <p:spPr>
          <a:xfrm>
            <a:off x="2575440" y="2326680"/>
            <a:ext cx="6397560" cy="421524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28"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marL="228600" indent="-228600" algn="ctr"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Why would one ever choose a more restrictive method instead of a very flexible approach?</a:t>
            </a:r>
            <a:r>
              <a:rPr b="1" lang="en-US" sz="2100" strike="noStrike" u="none">
                <a:solidFill>
                  <a:schemeClr val="dk1"/>
                </a:solidFill>
                <a:effectLst/>
                <a:uFillTx/>
                <a:latin typeface="Calibri"/>
                <a:ea typeface="Calibri"/>
              </a:rPr>
              <a:t>”</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Although, one might expect the most flexible alternative to be the superior choice, it is not always the case! This phenomenon, which may seem counterintuitive at first glance, has to do with the potential for overfitting (</a:t>
            </a:r>
            <a:r>
              <a:rPr b="0" i="1" lang="en-US" sz="2100" strike="noStrike" u="none">
                <a:solidFill>
                  <a:schemeClr val="dk1"/>
                </a:solidFill>
                <a:effectLst/>
                <a:uFillTx/>
                <a:latin typeface="Calibri"/>
                <a:ea typeface="Calibri"/>
              </a:rPr>
              <a:t>mistaking noise and randomness for actual meaningful patterns/ relationships</a:t>
            </a:r>
            <a:r>
              <a:rPr b="0" lang="en-US" sz="2100" strike="noStrike" u="none">
                <a:solidFill>
                  <a:schemeClr val="dk1"/>
                </a:solidFill>
                <a:effectLst/>
                <a:uFillTx/>
                <a:latin typeface="Calibri"/>
                <a:ea typeface="Calibri"/>
              </a:rPr>
              <a:t>) in highly flexible methods.  </a:t>
            </a:r>
            <a:endParaRPr b="0" lang="en-US" sz="2100" strike="noStrike" u="none">
              <a:solidFill>
                <a:srgbClr val="000000"/>
              </a:solidFill>
              <a:effectLst/>
              <a:uFillTx/>
              <a:latin typeface="Arial"/>
            </a:endParaRPr>
          </a:p>
        </p:txBody>
      </p:sp>
      <p:sp>
        <p:nvSpPr>
          <p:cNvPr id="229" name="PlaceHolder 3"/>
          <p:cNvSpPr>
            <a:spLocks noGrp="1"/>
          </p:cNvSpPr>
          <p:nvPr>
            <p:ph type="ftr" idx="91"/>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An Introduction to Statistical Learning </a:t>
            </a:r>
            <a:r>
              <a:rPr b="0" lang="en-US" sz="1200" strike="noStrike" u="none">
                <a:solidFill>
                  <a:schemeClr val="dk1">
                    <a:tint val="75000"/>
                  </a:schemeClr>
                </a:solidFill>
                <a:effectLst/>
                <a:uFillTx/>
                <a:latin typeface="Calibri"/>
                <a:ea typeface="Calibri"/>
              </a:rPr>
              <a:t> &lt; Ch. 2 page 24 </a:t>
            </a:r>
            <a:r>
              <a:rPr b="0" lang="en-US" sz="1200" strike="noStrike" u="sng">
                <a:solidFill>
                  <a:schemeClr val="dk1">
                    <a:tint val="75000"/>
                  </a:schemeClr>
                </a:solidFill>
                <a:effectLst/>
                <a:uFillTx/>
                <a:latin typeface="Calibri"/>
                <a:ea typeface="Calibri"/>
                <a:hlinkClick r:id="rId1"/>
              </a:rPr>
              <a:t>https://www.statlearning.com/</a:t>
            </a:r>
            <a:r>
              <a:rPr b="0" lang="en-US" sz="1200" strike="noStrike" u="none">
                <a:solidFill>
                  <a:schemeClr val="dk1">
                    <a:tint val="75000"/>
                  </a:schemeClr>
                </a:solidFill>
                <a:effectLst/>
                <a:uFillTx/>
                <a:latin typeface="Calibri"/>
                <a:ea typeface="Calibri"/>
              </a:rPr>
              <a:t>  &gt; </a:t>
            </a:r>
            <a:endParaRPr b="0" lang="en-US" sz="1200" strike="noStrike" u="none">
              <a:solidFill>
                <a:srgbClr val="000000"/>
              </a:solidFill>
              <a:effectLst/>
              <a:uFillTx/>
              <a:latin typeface="Times New Roman"/>
            </a:endParaRPr>
          </a:p>
        </p:txBody>
      </p:sp>
      <p:pic>
        <p:nvPicPr>
          <p:cNvPr id="230" name="Picture 6" descr="Chart, scatter chart, bubble chart&#10;&#10;Description automatically generated"/>
          <p:cNvPicPr/>
          <p:nvPr/>
        </p:nvPicPr>
        <p:blipFill>
          <a:blip r:embed="rId2"/>
          <a:stretch/>
        </p:blipFill>
        <p:spPr>
          <a:xfrm>
            <a:off x="2238480" y="3484440"/>
            <a:ext cx="7712640" cy="306000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32"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Overfitting</a:t>
            </a:r>
            <a:endParaRPr b="0" lang="en-US" sz="2100" strike="noStrike" u="none">
              <a:solidFill>
                <a:srgbClr val="000000"/>
              </a:solidFill>
              <a:effectLst/>
              <a:uFillTx/>
              <a:latin typeface="Arial"/>
            </a:endParaRPr>
          </a:p>
        </p:txBody>
      </p:sp>
      <p:pic>
        <p:nvPicPr>
          <p:cNvPr id="233" name="Picture 5" descr="A picture containing text, indoor, wall, wooden&#10;&#10;Description automatically generated"/>
          <p:cNvPicPr/>
          <p:nvPr/>
        </p:nvPicPr>
        <p:blipFill>
          <a:blip r:embed="rId1"/>
          <a:stretch/>
        </p:blipFill>
        <p:spPr>
          <a:xfrm>
            <a:off x="3350520" y="2259720"/>
            <a:ext cx="5477400" cy="4241880"/>
          </a:xfrm>
          <a:prstGeom prst="rect">
            <a:avLst/>
          </a:prstGeom>
          <a:noFill/>
          <a:ln w="0">
            <a:noFill/>
          </a:ln>
        </p:spPr>
      </p:pic>
      <p:sp>
        <p:nvSpPr>
          <p:cNvPr id="234" name="PlaceHolder 3"/>
          <p:cNvSpPr>
            <a:spLocks noGrp="1"/>
          </p:cNvSpPr>
          <p:nvPr>
            <p:ph type="ftr" idx="92"/>
          </p:nvPr>
        </p:nvSpPr>
        <p:spPr>
          <a:xfrm>
            <a:off x="2520" y="6606360"/>
            <a:ext cx="11935080" cy="24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Image Cred &lt;</a:t>
            </a:r>
            <a:r>
              <a:rPr b="0" lang="en-US" sz="1200" strike="noStrike" u="sng">
                <a:solidFill>
                  <a:schemeClr val="dk1">
                    <a:tint val="75000"/>
                  </a:schemeClr>
                </a:solidFill>
                <a:effectLst/>
                <a:uFillTx/>
                <a:latin typeface="Calibri"/>
                <a:hlinkClick r:id="rId2"/>
              </a:rPr>
              <a:t>https://twitter.com/LesGuessing/status/997146590442799105/photo/1</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a:t>
            </a:r>
            <a:endParaRPr b="0" lang="en-US" sz="4400" strike="noStrike" u="none">
              <a:solidFill>
                <a:srgbClr val="000000"/>
              </a:solidFill>
              <a:effectLst/>
              <a:uFillTx/>
              <a:latin typeface="Arial"/>
            </a:endParaRPr>
          </a:p>
        </p:txBody>
      </p:sp>
      <p:sp>
        <p:nvSpPr>
          <p:cNvPr id="236"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100" strike="noStrike" u="none">
                <a:solidFill>
                  <a:schemeClr val="dk1"/>
                </a:solidFill>
                <a:effectLst/>
                <a:uFillTx/>
                <a:latin typeface="Calibri"/>
              </a:rPr>
              <a:t>Machine learning, at its core, is a set of statistical methods meant to find patterns of predictability in datasets (even when there are no patterns in there).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70c0"/>
                </a:solidFill>
                <a:effectLst/>
                <a:uFillTx/>
                <a:latin typeface="Calibri"/>
              </a:rPr>
              <a:t>Apophenia </a:t>
            </a:r>
            <a:r>
              <a:rPr b="1" i="1" lang="en-US" sz="2100" strike="noStrike" u="none">
                <a:solidFill>
                  <a:schemeClr val="dk1"/>
                </a:solidFill>
                <a:effectLst/>
                <a:uFillTx/>
                <a:latin typeface="Calibri"/>
              </a:rPr>
              <a:t>- "the</a:t>
            </a:r>
            <a:r>
              <a:rPr b="1" i="1" lang="en-US" sz="2100" strike="noStrike" u="none">
                <a:solidFill>
                  <a:schemeClr val="dk1"/>
                </a:solidFill>
                <a:effectLst/>
                <a:uFillTx/>
                <a:latin typeface="Calibri"/>
                <a:ea typeface="Calibri"/>
              </a:rPr>
              <a:t> tendency to perceive meaningful connections between unrelated things.</a:t>
            </a:r>
            <a:r>
              <a:rPr b="0" i="1"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37" name="PlaceHolder 3"/>
          <p:cNvSpPr>
            <a:spLocks noGrp="1"/>
          </p:cNvSpPr>
          <p:nvPr>
            <p:ph type="ftr" idx="93"/>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Wiki &lt; </a:t>
            </a:r>
            <a:r>
              <a:rPr b="0" lang="en-US" sz="1200" strike="noStrike" u="sng">
                <a:solidFill>
                  <a:schemeClr val="dk1">
                    <a:tint val="75000"/>
                  </a:schemeClr>
                </a:solidFill>
                <a:effectLst/>
                <a:uFillTx/>
                <a:latin typeface="Calibri"/>
                <a:ea typeface="Calibri"/>
                <a:hlinkClick r:id="rId1"/>
              </a:rPr>
              <a:t>https://en.wikipedia.org/wiki/Apophenia</a:t>
            </a:r>
            <a:r>
              <a:rPr b="0" lang="en-US" sz="1200" strike="noStrike" u="none">
                <a:solidFill>
                  <a:schemeClr val="dk1">
                    <a:tint val="75000"/>
                  </a:schemeClr>
                </a:solidFill>
                <a:effectLst/>
                <a:uFillTx/>
                <a:latin typeface="Calibri"/>
                <a:ea typeface="Calibri"/>
              </a:rPr>
              <a:t> &gt;; YouTube Video &lt; </a:t>
            </a:r>
            <a:r>
              <a:rPr b="0" lang="en-US" sz="1200" strike="noStrike" u="sng">
                <a:solidFill>
                  <a:schemeClr val="dk1">
                    <a:tint val="75000"/>
                  </a:schemeClr>
                </a:solidFill>
                <a:effectLst/>
                <a:uFillTx/>
                <a:latin typeface="Calibri"/>
                <a:ea typeface="Calibri"/>
                <a:hlinkClick r:id="rId2"/>
              </a:rPr>
              <a:t>https://www.youtube.com/watch?v=JyreYdCiThs</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38" name="" descr="">
            <a:hlinkClick r:id="" action="ppaction://media"/>
          </p:cNvPr>
          <p:cNvPicPr/>
          <p:nvPr>
            <a:videoFile r:link="rId3"/>
            <p:extLst>
              <p:ext uri="{DAA4B4D4-6D71-4841-9C94-3DE7FCFB9230}">
                <p14:media r:link="rId4"/>
              </p:ext>
            </p:extLst>
          </p:nvPr>
        </p:nvPicPr>
        <p:blipFill>
          <a:blip r:embed="rId5"/>
          <a:stretch>
            <a:fillRect/>
          </a:stretch>
        </p:blipFill>
        <p:spPr>
          <a:xfrm>
            <a:off x="3188880" y="3098160"/>
            <a:ext cx="5413320" cy="32900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40"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Spurious Correlations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rPr>
              <a:t>"</a:t>
            </a:r>
            <a:r>
              <a:rPr b="0" i="1" lang="en-US" sz="2100" strike="noStrike" u="none">
                <a:solidFill>
                  <a:schemeClr val="dk1"/>
                </a:solidFill>
                <a:effectLst/>
                <a:uFillTx/>
                <a:latin typeface="Calibri"/>
                <a:ea typeface="Calibri"/>
              </a:rPr>
              <a:t>Spurious Correlations</a:t>
            </a:r>
            <a:r>
              <a:rPr b="0" lang="en-US" sz="2100" strike="noStrike" u="none">
                <a:solidFill>
                  <a:schemeClr val="dk1"/>
                </a:solidFill>
                <a:effectLst/>
                <a:uFillTx/>
                <a:latin typeface="Calibri"/>
                <a:ea typeface="Calibri"/>
              </a:rPr>
              <a:t> was a project I put together as a fun way to look at correlations and to think about data."- Tyler Vigen</a:t>
            </a:r>
            <a:endParaRPr b="0" lang="en-US" sz="2100" strike="noStrike" u="none">
              <a:solidFill>
                <a:srgbClr val="000000"/>
              </a:solidFill>
              <a:effectLst/>
              <a:uFillTx/>
              <a:latin typeface="Arial"/>
            </a:endParaRPr>
          </a:p>
        </p:txBody>
      </p:sp>
      <p:sp>
        <p:nvSpPr>
          <p:cNvPr id="241" name="PlaceHolder 3"/>
          <p:cNvSpPr>
            <a:spLocks noGrp="1"/>
          </p:cNvSpPr>
          <p:nvPr>
            <p:ph type="ftr" idx="94"/>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SC &lt;</a:t>
            </a:r>
            <a:r>
              <a:rPr b="0" lang="en-US" sz="1200" strike="noStrike" u="sng">
                <a:solidFill>
                  <a:schemeClr val="dk1">
                    <a:tint val="75000"/>
                  </a:schemeClr>
                </a:solidFill>
                <a:effectLst/>
                <a:uFillTx/>
                <a:latin typeface="Calibri"/>
                <a:ea typeface="Calibri"/>
                <a:hlinkClick r:id="rId1"/>
              </a:rPr>
              <a:t>https://www.tylervigen.com/about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42" name="Picture 6" descr="Chart, line chart&#10;&#10;Description automatically generated"/>
          <p:cNvPicPr/>
          <p:nvPr/>
        </p:nvPicPr>
        <p:blipFill>
          <a:blip r:embed="rId2"/>
          <a:stretch/>
        </p:blipFill>
        <p:spPr>
          <a:xfrm>
            <a:off x="1715040" y="3030480"/>
            <a:ext cx="8772480" cy="345564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44"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Spurious Correlations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45" name="PlaceHolder 3"/>
          <p:cNvSpPr>
            <a:spLocks noGrp="1"/>
          </p:cNvSpPr>
          <p:nvPr>
            <p:ph type="ftr" idx="95"/>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SC &lt;</a:t>
            </a:r>
            <a:r>
              <a:rPr b="0" lang="en-US" sz="1200" strike="noStrike" u="sng">
                <a:solidFill>
                  <a:schemeClr val="dk1">
                    <a:tint val="75000"/>
                  </a:schemeClr>
                </a:solidFill>
                <a:effectLst/>
                <a:uFillTx/>
                <a:latin typeface="Calibri"/>
                <a:ea typeface="Calibri"/>
                <a:hlinkClick r:id="rId1"/>
              </a:rPr>
              <a:t>https://www.tylervigen.com/about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46" name="Picture 6" descr="Chart, line chart&#10;&#10;Description automatically generated"/>
          <p:cNvPicPr/>
          <p:nvPr/>
        </p:nvPicPr>
        <p:blipFill>
          <a:blip r:embed="rId2"/>
          <a:stretch/>
        </p:blipFill>
        <p:spPr>
          <a:xfrm>
            <a:off x="1198440" y="2307240"/>
            <a:ext cx="9805680" cy="388188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48"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Spurious Correlations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49" name="PlaceHolder 3"/>
          <p:cNvSpPr>
            <a:spLocks noGrp="1"/>
          </p:cNvSpPr>
          <p:nvPr>
            <p:ph type="ftr" idx="96"/>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SC &lt;</a:t>
            </a:r>
            <a:r>
              <a:rPr b="0" lang="en-US" sz="1200" strike="noStrike" u="sng">
                <a:solidFill>
                  <a:schemeClr val="dk1">
                    <a:tint val="75000"/>
                  </a:schemeClr>
                </a:solidFill>
                <a:effectLst/>
                <a:uFillTx/>
                <a:latin typeface="Calibri"/>
                <a:ea typeface="Calibri"/>
                <a:hlinkClick r:id="rId1"/>
              </a:rPr>
              <a:t>https://www.tylervigen.com/about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50" name="Picture 6" descr="Chart, line chart&#10;&#10;Description automatically generated"/>
          <p:cNvPicPr/>
          <p:nvPr/>
        </p:nvPicPr>
        <p:blipFill>
          <a:blip r:embed="rId2"/>
          <a:stretch/>
        </p:blipFill>
        <p:spPr>
          <a:xfrm>
            <a:off x="1185480" y="2332800"/>
            <a:ext cx="9818640" cy="3855960"/>
          </a:xfrm>
          <a:prstGeom prst="rect">
            <a:avLst/>
          </a:prstGeom>
          <a:noFill/>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52"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Spurious Correlations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53" name="PlaceHolder 3"/>
          <p:cNvSpPr>
            <a:spLocks noGrp="1"/>
          </p:cNvSpPr>
          <p:nvPr>
            <p:ph type="ftr" idx="97"/>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SC &lt;</a:t>
            </a:r>
            <a:r>
              <a:rPr b="0" lang="en-US" sz="1200" strike="noStrike" u="sng">
                <a:solidFill>
                  <a:schemeClr val="dk1">
                    <a:tint val="75000"/>
                  </a:schemeClr>
                </a:solidFill>
                <a:effectLst/>
                <a:uFillTx/>
                <a:latin typeface="Calibri"/>
                <a:ea typeface="Calibri"/>
                <a:hlinkClick r:id="rId1"/>
              </a:rPr>
              <a:t>https://www.tylervigen.com/about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54" name="Picture 6" descr="Chart, line chart&#10;&#10;Description automatically generated"/>
          <p:cNvPicPr/>
          <p:nvPr/>
        </p:nvPicPr>
        <p:blipFill>
          <a:blip r:embed="rId2"/>
          <a:stretch/>
        </p:blipFill>
        <p:spPr>
          <a:xfrm>
            <a:off x="950760" y="2307600"/>
            <a:ext cx="10300680" cy="405468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Future Peek</a:t>
            </a:r>
            <a:endParaRPr b="0" lang="en-US" sz="4400" strike="noStrike" u="none">
              <a:solidFill>
                <a:srgbClr val="000000"/>
              </a:solidFill>
              <a:effectLst/>
              <a:uFillTx/>
              <a:latin typeface="Arial"/>
            </a:endParaRPr>
          </a:p>
        </p:txBody>
      </p:sp>
      <p:sp>
        <p:nvSpPr>
          <p:cNvPr id="138" name="PlaceHolder 2"/>
          <p:cNvSpPr>
            <a:spLocks noGrp="1"/>
          </p:cNvSpPr>
          <p:nvPr>
            <p:ph/>
          </p:nvPr>
        </p:nvSpPr>
        <p:spPr>
          <a:xfrm>
            <a:off x="838080" y="1825560"/>
            <a:ext cx="10513440" cy="4349160"/>
          </a:xfrm>
          <a:prstGeom prst="rect">
            <a:avLst/>
          </a:prstGeom>
          <a:noFill/>
          <a:ln w="0">
            <a:noFill/>
          </a:ln>
        </p:spPr>
        <p:txBody>
          <a:bodyPr lIns="91440" rIns="91440" tIns="45720" bIns="45720" anchor="t">
            <a:noAutofit/>
          </a:bodyPr>
          <a:p>
            <a:pPr indent="0" algn="ctr"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a:t>
            </a:r>
            <a:r>
              <a:rPr b="1" i="1" lang="en-US" sz="2100" strike="noStrike" u="none">
                <a:solidFill>
                  <a:srgbClr val="0070c0"/>
                </a:solidFill>
                <a:effectLst/>
                <a:uFillTx/>
                <a:latin typeface="Calibri"/>
                <a:ea typeface="Calibri"/>
              </a:rPr>
              <a:t>How strong is the demand for labor?</a:t>
            </a:r>
            <a:r>
              <a:rPr b="0" i="1"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Demand for AI labor, in 6 countries covered by data, has grown significantly in the last 7 years.  </a:t>
            </a:r>
            <a:endParaRPr b="0" lang="en-US" sz="2100" strike="noStrike" u="none">
              <a:solidFill>
                <a:srgbClr val="000000"/>
              </a:solidFill>
              <a:effectLst/>
              <a:uFillTx/>
              <a:latin typeface="Arial"/>
            </a:endParaRPr>
          </a:p>
        </p:txBody>
      </p:sp>
      <p:sp>
        <p:nvSpPr>
          <p:cNvPr id="139" name="PlaceHolder 3"/>
          <p:cNvSpPr>
            <a:spLocks noGrp="1"/>
          </p:cNvSpPr>
          <p:nvPr>
            <p:ph type="ftr" idx="74"/>
          </p:nvPr>
        </p:nvSpPr>
        <p:spPr>
          <a:xfrm>
            <a:off x="64800" y="6462360"/>
            <a:ext cx="12070080" cy="3438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Report Ch. 3 (The Economy) &lt; </a:t>
            </a:r>
            <a:r>
              <a:rPr b="0" lang="en-US" sz="1200" strike="noStrike" u="sng">
                <a:solidFill>
                  <a:schemeClr val="dk1">
                    <a:tint val="75000"/>
                  </a:schemeClr>
                </a:solidFill>
                <a:effectLst/>
                <a:uFillTx/>
                <a:latin typeface="Calibri"/>
                <a:hlinkClick r:id="rId1"/>
              </a:rPr>
              <a:t>https://aiindex.stanford.edu/report/</a:t>
            </a:r>
            <a:r>
              <a:rPr b="0" lang="en-US" sz="1200" strike="noStrike" u="none">
                <a:solidFill>
                  <a:schemeClr val="dk1">
                    <a:tint val="75000"/>
                  </a:schemeClr>
                </a:solidFill>
                <a:effectLst/>
                <a:uFillTx/>
                <a:latin typeface="Calibri"/>
              </a:rPr>
              <a:t> &gt;​</a:t>
            </a:r>
            <a:endParaRPr b="0" lang="en-US" sz="1200" strike="noStrike" u="none">
              <a:solidFill>
                <a:srgbClr val="000000"/>
              </a:solidFill>
              <a:effectLst/>
              <a:uFillTx/>
              <a:latin typeface="Times New Roman"/>
            </a:endParaRPr>
          </a:p>
        </p:txBody>
      </p:sp>
      <p:pic>
        <p:nvPicPr>
          <p:cNvPr id="140" name="Picture 7" descr="Chart, line chart&#10;&#10;Description automatically generated"/>
          <p:cNvPicPr/>
          <p:nvPr/>
        </p:nvPicPr>
        <p:blipFill>
          <a:blip r:embed="rId2"/>
          <a:stretch/>
        </p:blipFill>
        <p:spPr>
          <a:xfrm>
            <a:off x="2361240" y="2715120"/>
            <a:ext cx="7467480" cy="380808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56"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Spurious Correlations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57" name="PlaceHolder 3"/>
          <p:cNvSpPr>
            <a:spLocks noGrp="1"/>
          </p:cNvSpPr>
          <p:nvPr>
            <p:ph type="ftr" idx="98"/>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SC &lt;</a:t>
            </a:r>
            <a:r>
              <a:rPr b="0" lang="en-US" sz="1200" strike="noStrike" u="sng">
                <a:solidFill>
                  <a:schemeClr val="dk1">
                    <a:tint val="75000"/>
                  </a:schemeClr>
                </a:solidFill>
                <a:effectLst/>
                <a:uFillTx/>
                <a:latin typeface="Calibri"/>
                <a:ea typeface="Calibri"/>
                <a:hlinkClick r:id="rId1"/>
              </a:rPr>
              <a:t>https://www.tylervigen.com/about</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58" name="Picture 6" descr="Chart, line chart&#10;&#10;Description automatically generated"/>
          <p:cNvPicPr/>
          <p:nvPr/>
        </p:nvPicPr>
        <p:blipFill>
          <a:blip r:embed="rId2"/>
          <a:stretch/>
        </p:blipFill>
        <p:spPr>
          <a:xfrm>
            <a:off x="1035360" y="2368080"/>
            <a:ext cx="10119240" cy="398232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  </a:t>
            </a:r>
            <a:endParaRPr b="0" lang="en-US" sz="4400" strike="noStrike" u="none">
              <a:solidFill>
                <a:srgbClr val="000000"/>
              </a:solidFill>
              <a:effectLst/>
              <a:uFillTx/>
              <a:latin typeface="Arial"/>
            </a:endParaRPr>
          </a:p>
        </p:txBody>
      </p:sp>
      <p:sp>
        <p:nvSpPr>
          <p:cNvPr id="260" name="PlaceHolder 2"/>
          <p:cNvSpPr>
            <a:spLocks noGrp="1"/>
          </p:cNvSpPr>
          <p:nvPr>
            <p:ph/>
          </p:nvPr>
        </p:nvSpPr>
        <p:spPr>
          <a:xfrm>
            <a:off x="838080" y="1825560"/>
            <a:ext cx="10513440" cy="43491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Automation vs Learning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One should distinguishing between automation and learning to avoid unnecessary complexity.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Automation </a:t>
            </a:r>
            <a:r>
              <a:rPr b="0" lang="en-US" sz="2100" strike="noStrike" u="none">
                <a:solidFill>
                  <a:schemeClr val="dk1"/>
                </a:solidFill>
                <a:effectLst/>
                <a:uFillTx/>
                <a:latin typeface="Calibri"/>
                <a:ea typeface="Calibri"/>
              </a:rPr>
              <a:t>can be viewed as a rigid set of pre-defined rules that accomplishes repetitive and monotonous tasks. This is much like a helper that takes care of process that don't require much "intelligence" but are necessary in order to optimize efficiency and productivity. For example, a system that reads in time cards and uploads them to a database is an automation task. Automation should be used when tasks have a clear and pre-defined series of steps.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Learning </a:t>
            </a:r>
            <a:r>
              <a:rPr b="0" lang="en-US" sz="2100" strike="noStrike" u="none">
                <a:solidFill>
                  <a:srgbClr val="000000"/>
                </a:solidFill>
                <a:effectLst/>
                <a:uFillTx/>
                <a:latin typeface="Calibri"/>
                <a:ea typeface="Calibri"/>
              </a:rPr>
              <a:t>involves the use of artificial intelligence </a:t>
            </a:r>
            <a:r>
              <a:rPr b="0" lang="en-US" sz="2100" strike="noStrike" u="none">
                <a:solidFill>
                  <a:schemeClr val="dk1"/>
                </a:solidFill>
                <a:effectLst/>
                <a:uFillTx/>
                <a:latin typeface="Calibri"/>
                <a:ea typeface="Calibri"/>
              </a:rPr>
              <a:t>and is designed to simulate human thinking. This is a superior method, that attempts to solve "non-straightforward" problems, where mere automation is not enough. For example, a system that recognizes people when they come to work, and is able to automatically update their time cards (in/out), requires learning about people's faces and possibly their habits. Hence, simulating the intelligence of a human.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Machine learning can help automate your processes, but not all automation problems require learning.</a:t>
            </a:r>
            <a:r>
              <a:rPr b="0" lang="en-US" sz="2100" strike="noStrike" u="none">
                <a:solidFill>
                  <a:schemeClr val="dk1"/>
                </a:solidFill>
                <a:effectLst/>
                <a:uFillTx/>
                <a:latin typeface="Calibri"/>
                <a:ea typeface="Calibri"/>
              </a:rPr>
              <a:t>" HBR</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61" name="PlaceHolder 3"/>
          <p:cNvSpPr>
            <a:spLocks noGrp="1"/>
          </p:cNvSpPr>
          <p:nvPr>
            <p:ph type="ftr" idx="99"/>
          </p:nvPr>
        </p:nvSpPr>
        <p:spPr>
          <a:xfrm>
            <a:off x="61920" y="6487200"/>
            <a:ext cx="12054240" cy="291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HBR &lt;</a:t>
            </a:r>
            <a:r>
              <a:rPr b="0" lang="en-US" sz="1200" strike="noStrike" u="sng">
                <a:solidFill>
                  <a:schemeClr val="dk1">
                    <a:tint val="75000"/>
                  </a:schemeClr>
                </a:solidFill>
                <a:effectLst/>
                <a:uFillTx/>
                <a:latin typeface="Calibri"/>
                <a:ea typeface="Calibri"/>
                <a:hlinkClick r:id="rId1"/>
              </a:rPr>
              <a:t>https://hbr.org/2016/11/how-to-tell-if-machine-learning-can-solve-your-business-problem</a:t>
            </a:r>
            <a:r>
              <a:rPr b="0" lang="en-US" sz="1200" strike="noStrike" u="none">
                <a:solidFill>
                  <a:schemeClr val="dk1">
                    <a:tint val="75000"/>
                  </a:schemeClr>
                </a:solidFill>
                <a:effectLst/>
                <a:uFillTx/>
                <a:latin typeface="Calibri"/>
                <a:ea typeface="Calibri"/>
              </a:rPr>
              <a:t>&gt;; A vs L &lt;</a:t>
            </a:r>
            <a:r>
              <a:rPr b="0" lang="en-US" sz="1200" strike="noStrike" u="sng">
                <a:solidFill>
                  <a:schemeClr val="dk1">
                    <a:tint val="75000"/>
                  </a:schemeClr>
                </a:solidFill>
                <a:effectLst/>
                <a:uFillTx/>
                <a:latin typeface="Calibri"/>
                <a:ea typeface="Calibri"/>
                <a:hlinkClick r:id="rId2"/>
              </a:rPr>
              <a:t>https://tinyurl.com/3a5d25jm</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62" name="Picture 5" descr="A picture containing athletic game&#10;&#10;Description automatically generated"/>
          <p:cNvPicPr/>
          <p:nvPr/>
        </p:nvPicPr>
        <p:blipFill>
          <a:blip r:embed="rId3"/>
          <a:stretch/>
        </p:blipFill>
        <p:spPr>
          <a:xfrm>
            <a:off x="8704800" y="362520"/>
            <a:ext cx="2646720" cy="1457280"/>
          </a:xfrm>
          <a:prstGeom prst="rect">
            <a:avLst/>
          </a:prstGeom>
          <a:noFill/>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  </a:t>
            </a:r>
            <a:endParaRPr b="0" lang="en-US" sz="4400" strike="noStrike" u="none">
              <a:solidFill>
                <a:srgbClr val="000000"/>
              </a:solidFill>
              <a:effectLst/>
              <a:uFillTx/>
              <a:latin typeface="Arial"/>
            </a:endParaRPr>
          </a:p>
        </p:txBody>
      </p:sp>
      <p:sp>
        <p:nvSpPr>
          <p:cNvPr id="264"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Ethics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AI is about creating intelligent machines that enrich society, but when they take over and are in charge of the decisions that shape the world ethical dilemmas arise.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the case of self-driving cars (e.g. Tesla), if the possibility of an accident is anticipated, how should the decision process be made? How can such a process be audited and scrutinized?  Who dictates that process (law makers, automakers or drivers)? In the case of tragedy who bears the responsibility of the accident  (driver, Tesla, original programmer)? How is the fairness of these systems assessed and validated? How is misuse prevented?</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challenges of AI, are not technological, but rather ethical for they encompass issues revolving around privacy, bias, and deep philosophical whose answer have plagued civilization since its dawn and still arise discussion.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265" name="Picture 4" descr="Shape&#10;&#10;Description automatically generated"/>
          <p:cNvPicPr/>
          <p:nvPr/>
        </p:nvPicPr>
        <p:blipFill>
          <a:blip r:embed="rId1"/>
          <a:stretch/>
        </p:blipFill>
        <p:spPr>
          <a:xfrm>
            <a:off x="9925920" y="367200"/>
            <a:ext cx="1427040" cy="1659600"/>
          </a:xfrm>
          <a:prstGeom prst="rect">
            <a:avLst/>
          </a:prstGeom>
          <a:noFill/>
          <a:ln w="0">
            <a:noFill/>
          </a:ln>
        </p:spPr>
      </p:pic>
      <p:sp>
        <p:nvSpPr>
          <p:cNvPr id="266" name="PlaceHolder 3"/>
          <p:cNvSpPr>
            <a:spLocks noGrp="1"/>
          </p:cNvSpPr>
          <p:nvPr>
            <p:ph type="ftr" idx="100"/>
          </p:nvPr>
        </p:nvSpPr>
        <p:spPr>
          <a:xfrm>
            <a:off x="2520" y="6546960"/>
            <a:ext cx="12054240" cy="3034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Ethical Concerns &lt; </a:t>
            </a:r>
            <a:r>
              <a:rPr b="0" lang="en-US" sz="1200" strike="noStrike" u="sng">
                <a:solidFill>
                  <a:schemeClr val="dk1">
                    <a:tint val="75000"/>
                  </a:schemeClr>
                </a:solidFill>
                <a:effectLst/>
                <a:uFillTx/>
                <a:latin typeface="Calibri"/>
                <a:hlinkClick r:id="rId2"/>
              </a:rPr>
              <a:t>https://news.harvard.edu/gazette/story/2020/10/ethical-concerns-mount-as-ai-takes-bigger-decision-making-role/</a:t>
            </a:r>
            <a:r>
              <a:rPr b="0" lang="en-US" sz="1200" strike="noStrike" u="none">
                <a:solidFill>
                  <a:schemeClr val="dk1">
                    <a:tint val="75000"/>
                  </a:schemeClr>
                </a:solidFill>
                <a:effectLst/>
                <a:uFillTx/>
                <a:latin typeface="Calibri"/>
              </a:rPr>
              <a:t>  &gt;</a:t>
            </a:r>
            <a:endParaRPr b="0" lang="en-US" sz="1200" strike="noStrike" u="none">
              <a:solidFill>
                <a:srgbClr val="000000"/>
              </a:solidFill>
              <a:effectLst/>
              <a:uFillTx/>
              <a:latin typeface="Times New Roman"/>
            </a:endParaRPr>
          </a:p>
        </p:txBody>
      </p:sp>
      <p:sp>
        <p:nvSpPr>
          <p:cNvPr id="267" name="TextBox 5"/>
          <p:cNvSpPr/>
          <p:nvPr/>
        </p:nvSpPr>
        <p:spPr>
          <a:xfrm>
            <a:off x="837360" y="5650200"/>
            <a:ext cx="10322280" cy="6440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1800" strike="noStrike" u="none">
                <a:solidFill>
                  <a:schemeClr val="dk1"/>
                </a:solidFill>
                <a:effectLst/>
                <a:uFillTx/>
                <a:latin typeface="Calibri"/>
                <a:ea typeface="Calibri"/>
              </a:rPr>
              <a:t> “</a:t>
            </a:r>
            <a:r>
              <a:rPr b="0" i="1" lang="en-US" sz="1800" strike="noStrike" u="none">
                <a:solidFill>
                  <a:schemeClr val="dk1"/>
                </a:solidFill>
                <a:effectLst/>
                <a:uFillTx/>
                <a:latin typeface="Calibri"/>
                <a:ea typeface="Calibri"/>
              </a:rPr>
              <a:t>Many of the algorithms that decide who should get parole, or who should be presented with employment opportunities or housing … replicate and embed the biases that already exist in our society.</a:t>
            </a:r>
            <a:r>
              <a:rPr b="0" lang="en-US" sz="1800" strike="noStrike" u="none">
                <a:solidFill>
                  <a:schemeClr val="dk1"/>
                </a:solidFill>
                <a:effectLst/>
                <a:uFillTx/>
                <a:latin typeface="Calibri"/>
                <a:ea typeface="Calibri"/>
              </a:rPr>
              <a:t>”- Michael, Sandel</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  </a:t>
            </a:r>
            <a:endParaRPr b="0" lang="en-US" sz="4400" strike="noStrike" u="none">
              <a:solidFill>
                <a:srgbClr val="000000"/>
              </a:solidFill>
              <a:effectLst/>
              <a:uFillTx/>
              <a:latin typeface="Arial"/>
            </a:endParaRPr>
          </a:p>
        </p:txBody>
      </p:sp>
      <p:sp>
        <p:nvSpPr>
          <p:cNvPr id="269"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0" lang="en-US" sz="2800" strike="noStrike" u="none">
                <a:solidFill>
                  <a:schemeClr val="dk1"/>
                </a:solidFill>
                <a:effectLst/>
                <a:uFillTx/>
                <a:latin typeface="Calibri"/>
              </a:rPr>
              <a:t>"</a:t>
            </a:r>
            <a:r>
              <a:rPr b="0" i="1" lang="en-US" sz="2800" strike="noStrike" u="none">
                <a:solidFill>
                  <a:schemeClr val="dk1"/>
                </a:solidFill>
                <a:effectLst/>
                <a:uFillTx/>
                <a:latin typeface="Calibri"/>
              </a:rPr>
              <a:t>Amazon scraps AI recruiting tool showing bias against women.</a:t>
            </a:r>
            <a:r>
              <a:rPr b="0" lang="en-US" sz="2800" strike="noStrike" u="none">
                <a:solidFill>
                  <a:schemeClr val="dk1"/>
                </a:solidFill>
                <a:effectLst/>
                <a:uFillTx/>
                <a:latin typeface="Calibri"/>
              </a:rPr>
              <a:t>"</a:t>
            </a:r>
            <a:endParaRPr b="0" lang="en-US" sz="2800" strike="noStrike" u="none">
              <a:solidFill>
                <a:srgbClr val="000000"/>
              </a:solidFill>
              <a:effectLst/>
              <a:uFillTx/>
              <a:latin typeface="Arial"/>
            </a:endParaRPr>
          </a:p>
          <a:p>
            <a:pPr marL="228600" indent="-228600" defTabSz="914400">
              <a:lnSpc>
                <a:spcPct val="90000"/>
              </a:lnSpc>
              <a:spcBef>
                <a:spcPts val="1001"/>
              </a:spcBef>
              <a:buNone/>
              <a:tabLst>
                <a:tab algn="l" pos="0"/>
              </a:tabLst>
            </a:pPr>
            <a:br>
              <a:rPr sz="2800"/>
            </a:br>
            <a:endParaRPr b="0" lang="en-US" sz="2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800" strike="noStrike" u="none">
              <a:solidFill>
                <a:srgbClr val="000000"/>
              </a:solidFill>
              <a:effectLst/>
              <a:uFillTx/>
              <a:latin typeface="Arial"/>
            </a:endParaRPr>
          </a:p>
        </p:txBody>
      </p:sp>
      <p:sp>
        <p:nvSpPr>
          <p:cNvPr id="270" name="PlaceHolder 3"/>
          <p:cNvSpPr>
            <a:spLocks noGrp="1"/>
          </p:cNvSpPr>
          <p:nvPr>
            <p:ph type="ftr" idx="101"/>
          </p:nvPr>
        </p:nvSpPr>
        <p:spPr>
          <a:xfrm>
            <a:off x="97560" y="6487200"/>
            <a:ext cx="1198260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Video &lt;</a:t>
            </a:r>
            <a:r>
              <a:rPr b="0" lang="en-US" sz="1200" strike="noStrike" u="sng">
                <a:solidFill>
                  <a:schemeClr val="dk1">
                    <a:tint val="75000"/>
                  </a:schemeClr>
                </a:solidFill>
                <a:effectLst/>
                <a:uFillTx/>
                <a:latin typeface="Calibri"/>
                <a:ea typeface="Calibri"/>
                <a:hlinkClick r:id="rId1"/>
              </a:rPr>
              <a:t>https://www.youtube.com/watch?v=QvRZuHQBTps</a:t>
            </a:r>
            <a:r>
              <a:rPr b="0" lang="en-US" sz="1200" strike="noStrike" u="none">
                <a:solidFill>
                  <a:schemeClr val="dk1">
                    <a:tint val="75000"/>
                  </a:schemeClr>
                </a:solidFill>
                <a:effectLst/>
                <a:uFillTx/>
                <a:latin typeface="Calibri"/>
                <a:ea typeface="Calibri"/>
              </a:rPr>
              <a:t>&gt; ; Article &lt;</a:t>
            </a:r>
            <a:r>
              <a:rPr b="0" lang="en-US" sz="1200" strike="noStrike" u="sng">
                <a:solidFill>
                  <a:schemeClr val="dk1">
                    <a:tint val="75000"/>
                  </a:schemeClr>
                </a:solidFill>
                <a:effectLst/>
                <a:uFillTx/>
                <a:latin typeface="Calibri"/>
                <a:ea typeface="Calibri"/>
                <a:hlinkClick r:id="rId2"/>
              </a:rPr>
              <a:t>https://tinyurl.com/34hknhmw</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71" name="" descr="">
            <a:hlinkClick r:id="" action="ppaction://media"/>
          </p:cNvPr>
          <p:cNvPicPr/>
          <p:nvPr>
            <a:videoFile r:link="rId3"/>
            <p:extLst>
              <p:ext uri="{DAA4B4D4-6D71-4841-9C94-3DE7FCFB9230}">
                <p14:media r:link="rId4"/>
              </p:ext>
            </p:extLst>
          </p:nvPr>
        </p:nvPicPr>
        <p:blipFill>
          <a:blip r:embed="rId5"/>
          <a:stretch>
            <a:fillRect/>
          </a:stretch>
        </p:blipFill>
        <p:spPr>
          <a:xfrm>
            <a:off x="3182760" y="2425680"/>
            <a:ext cx="5812200" cy="389736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73"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lnSpcReduction="9999"/>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Data Availability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decision making process of machine learning methods is driven by the patterns that are present in the data. These patterns are assumed to be representing the truth, yet they themselves depend upon the trustworthiness and "impeccability" of the data.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theory, one expects that the data that is used represents, the truth, but that is not always the case. Datasets, for one reason or another, are sources of biased patterns, which leads to biased decisions (not optimal).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Data machine learning systems are “data-hungry”, for they require </a:t>
            </a:r>
            <a:r>
              <a:rPr b="1" lang="en-US" sz="2100" strike="noStrike" u="none">
                <a:solidFill>
                  <a:srgbClr val="0070c0"/>
                </a:solidFill>
                <a:effectLst/>
                <a:uFillTx/>
                <a:latin typeface="Calibri"/>
                <a:ea typeface="Calibri"/>
              </a:rPr>
              <a:t>a lot</a:t>
            </a:r>
            <a:r>
              <a:rPr b="0" lang="en-US" sz="2100" strike="noStrike" u="none">
                <a:solidFill>
                  <a:schemeClr val="dk1"/>
                </a:solidFill>
                <a:effectLst/>
                <a:uFillTx/>
                <a:latin typeface="Calibri"/>
                <a:ea typeface="Calibri"/>
              </a:rPr>
              <a:t> of data and </a:t>
            </a:r>
            <a:r>
              <a:rPr b="1" i="1" lang="en-US" sz="2100" strike="noStrike" u="none">
                <a:solidFill>
                  <a:srgbClr val="0070c0"/>
                </a:solidFill>
                <a:effectLst/>
                <a:uFillTx/>
                <a:latin typeface="Calibri"/>
                <a:ea typeface="Calibri"/>
              </a:rPr>
              <a:t>good </a:t>
            </a:r>
            <a:r>
              <a:rPr b="0" lang="en-US" sz="2100" strike="noStrike" u="none">
                <a:solidFill>
                  <a:schemeClr val="dk1"/>
                </a:solidFill>
                <a:effectLst/>
                <a:uFillTx/>
                <a:latin typeface="Calibri"/>
                <a:ea typeface="Calibri"/>
              </a:rPr>
              <a:t>data in order to find meaningful patterns and lead to useful predictions/decisions. The data must accurately represent the real-world case to result in useful and accurate predictions/decisions.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Poor data leads to poor results. Hence, if data availability is an issue, then machine learning might not be attainable. </a:t>
            </a:r>
            <a:endParaRPr b="0" lang="en-US" sz="2100" strike="noStrike" u="none">
              <a:solidFill>
                <a:srgbClr val="000000"/>
              </a:solidFill>
              <a:effectLst/>
              <a:uFillTx/>
              <a:latin typeface="Arial"/>
            </a:endParaRPr>
          </a:p>
          <a:p>
            <a:pPr marL="228600"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Do I have enough data and of high quality?</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p:txBody>
      </p:sp>
      <p:pic>
        <p:nvPicPr>
          <p:cNvPr id="274" name="Picture 6" descr="Shape, square&#10;&#10;Description automatically generated"/>
          <p:cNvPicPr/>
          <p:nvPr/>
        </p:nvPicPr>
        <p:blipFill>
          <a:blip r:embed="rId1"/>
          <a:stretch/>
        </p:blipFill>
        <p:spPr>
          <a:xfrm>
            <a:off x="6964200" y="798480"/>
            <a:ext cx="4368960" cy="1310760"/>
          </a:xfrm>
          <a:prstGeom prst="rect">
            <a:avLst/>
          </a:prstGeom>
          <a:noFill/>
          <a:ln w="0">
            <a:noFill/>
          </a:ln>
        </p:spPr>
      </p:pic>
      <p:sp>
        <p:nvSpPr>
          <p:cNvPr id="275" name="Footer Placeholder 4"/>
          <p:cNvSpPr/>
          <p:nvPr/>
        </p:nvSpPr>
        <p:spPr>
          <a:xfrm>
            <a:off x="61920" y="6485400"/>
            <a:ext cx="12054240" cy="295560"/>
          </a:xfrm>
          <a:prstGeom prst="rect">
            <a:avLst/>
          </a:prstGeom>
          <a:noFill/>
          <a:ln w="0">
            <a:noFill/>
          </a:ln>
        </p:spPr>
        <p:style>
          <a:lnRef idx="0"/>
          <a:fillRef idx="0"/>
          <a:effectRef idx="0"/>
          <a:fontRef idx="minor"/>
        </p:style>
        <p:txBody>
          <a:bodyPr lIns="90000" rIns="90000" tIns="45000" bIns="45000" anchor="ctr">
            <a:noAutofit/>
          </a:bodyPr>
          <a:p>
            <a:pPr algn="ctr" defTabSz="914400">
              <a:lnSpc>
                <a:spcPct val="100000"/>
              </a:lnSpc>
            </a:pPr>
            <a:r>
              <a:rPr b="0" lang="en-US" sz="1200" strike="noStrike" u="none">
                <a:solidFill>
                  <a:schemeClr val="dk1">
                    <a:tint val="75000"/>
                  </a:schemeClr>
                </a:solidFill>
                <a:effectLst/>
                <a:uFillTx/>
                <a:latin typeface="Calibri"/>
              </a:rPr>
              <a:t>Availability &lt;</a:t>
            </a:r>
            <a:r>
              <a:rPr b="0" lang="en-US" sz="1200" strike="noStrike" u="sng">
                <a:solidFill>
                  <a:schemeClr val="dk1">
                    <a:tint val="75000"/>
                  </a:schemeClr>
                </a:solidFill>
                <a:effectLst/>
                <a:uFillTx/>
                <a:latin typeface="Calibri"/>
                <a:hlinkClick r:id="rId2"/>
              </a:rPr>
              <a:t>https://betterprogramming.pub/should-you-use-machine-learning-73a7746f7280</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77" name="PlaceHolder 2"/>
          <p:cNvSpPr>
            <a:spLocks noGrp="1"/>
          </p:cNvSpPr>
          <p:nvPr>
            <p:ph/>
          </p:nvPr>
        </p:nvSpPr>
        <p:spPr>
          <a:xfrm>
            <a:off x="838080" y="1825560"/>
            <a:ext cx="10513440" cy="43491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000" strike="noStrike" u="none">
                <a:solidFill>
                  <a:schemeClr val="dk1"/>
                </a:solidFill>
                <a:effectLst/>
                <a:uFillTx/>
                <a:latin typeface="Calibri"/>
                <a:ea typeface="Calibri"/>
              </a:rPr>
              <a:t>Data Availability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"How much is "a lot?" That depends on the problem, but more data typically improves your model and therefore your model's predictive power. A good rule of thumb is to have at least thousands of examples for basic linear models, and hundreds of thousands for neural networks. If you have less data, consider a non-ML solution first." </a:t>
            </a:r>
            <a:r>
              <a:rPr b="0" lang="en-US" sz="2000" strike="noStrike" u="sng">
                <a:solidFill>
                  <a:schemeClr val="dk1"/>
                </a:solidFill>
                <a:effectLst/>
                <a:uFillTx/>
                <a:latin typeface="Calibri"/>
                <a:ea typeface="Calibri"/>
                <a:hlinkClick r:id="rId1"/>
              </a:rPr>
              <a:t>https://developers.google.com/machine-learning/problem-framing/good</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none">
                <a:solidFill>
                  <a:schemeClr val="dk1"/>
                </a:solidFill>
                <a:effectLst/>
                <a:uFillTx/>
                <a:latin typeface="Calibri"/>
                <a:ea typeface="Calibri"/>
              </a:rPr>
              <a:t>"A paper claiming to have produced an ML classifier distinguishing criminals from non-criminals using only facial images, with allegedly overwhelmingly high accuracy (</a:t>
            </a:r>
            <a:r>
              <a:rPr b="0" lang="en-US" sz="2000" strike="noStrike" u="sng">
                <a:solidFill>
                  <a:schemeClr val="dk1"/>
                </a:solidFill>
                <a:effectLst/>
                <a:uFillTx/>
                <a:latin typeface="Calibri"/>
                <a:ea typeface="Calibri"/>
                <a:hlinkClick r:id="rId2"/>
              </a:rPr>
              <a:t>Wu &amp; Zhang, 2016</a:t>
            </a:r>
            <a:r>
              <a:rPr b="0" lang="en-US" sz="2000" strike="noStrike" u="none">
                <a:solidFill>
                  <a:schemeClr val="dk1"/>
                </a:solidFill>
                <a:effectLst/>
                <a:uFillTx/>
                <a:latin typeface="Calibri"/>
                <a:ea typeface="Calibri"/>
              </a:rPr>
              <a:t>). As </a:t>
            </a:r>
            <a:r>
              <a:rPr b="0" lang="en-US" sz="2000" strike="noStrike" u="sng">
                <a:solidFill>
                  <a:schemeClr val="dk1"/>
                </a:solidFill>
                <a:effectLst/>
                <a:uFillTx/>
                <a:latin typeface="Calibri"/>
                <a:ea typeface="Calibri"/>
                <a:hlinkClick r:id="rId3"/>
              </a:rPr>
              <a:t>Bergstrom and West (2020)</a:t>
            </a:r>
            <a:r>
              <a:rPr b="0" lang="en-US" sz="2000" strike="noStrike" u="none">
                <a:solidFill>
                  <a:schemeClr val="dk1"/>
                </a:solidFill>
                <a:effectLst/>
                <a:uFillTx/>
                <a:latin typeface="Calibri"/>
                <a:ea typeface="Calibri"/>
              </a:rPr>
              <a:t> critique, their labels were problematically derived from the source of the photos: Criminals were taken from prison mug shots, while non-criminals were taken from professional social network profiles. Because people generally do not smile in mug shots but do smile in profile photos, Bergstrom and West argue that the original team effectively built a smile classifier, but claimed it was a criminality classifier." MIT Press Direct</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000" strike="noStrike" u="none">
                <a:solidFill>
                  <a:schemeClr val="dk1"/>
                </a:solidFill>
                <a:effectLst/>
                <a:uFillTx/>
                <a:latin typeface="Calibri"/>
                <a:ea typeface="Calibri"/>
              </a:rPr>
              <a:t>"Your Data Is Bad, Your Machine Learning Tools Are Useless" Thomas Redman </a:t>
            </a:r>
            <a:endParaRPr b="0" lang="en-US" sz="20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000" strike="noStrike" u="sng">
                <a:solidFill>
                  <a:schemeClr val="dk1"/>
                </a:solidFill>
                <a:effectLst/>
                <a:uFillTx/>
                <a:latin typeface="Calibri"/>
                <a:ea typeface="Calibri"/>
                <a:hlinkClick r:id="rId4"/>
              </a:rPr>
              <a:t>https://hbr.org/2018/04/if-your-data-is-bad-your-machine-learning-tools-are-useless</a:t>
            </a:r>
            <a:r>
              <a:rPr b="0" lang="en-US" sz="2000" strike="noStrike" u="none">
                <a:solidFill>
                  <a:schemeClr val="dk1"/>
                </a:solidFill>
                <a:effectLst/>
                <a:uFillTx/>
                <a:latin typeface="Calibri"/>
                <a:ea typeface="Calibri"/>
              </a:rPr>
              <a:t> </a:t>
            </a:r>
            <a:endParaRPr b="0" lang="en-US" sz="2000" strike="noStrike" u="none">
              <a:solidFill>
                <a:srgbClr val="000000"/>
              </a:solidFill>
              <a:effectLst/>
              <a:uFillTx/>
              <a:latin typeface="Arial"/>
            </a:endParaRPr>
          </a:p>
        </p:txBody>
      </p:sp>
      <p:sp>
        <p:nvSpPr>
          <p:cNvPr id="278" name="PlaceHolder 3"/>
          <p:cNvSpPr>
            <a:spLocks noGrp="1"/>
          </p:cNvSpPr>
          <p:nvPr>
            <p:ph type="ftr" idx="102"/>
          </p:nvPr>
        </p:nvSpPr>
        <p:spPr>
          <a:xfrm>
            <a:off x="61920" y="6554520"/>
            <a:ext cx="12054240" cy="295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Availability &lt;</a:t>
            </a:r>
            <a:r>
              <a:rPr b="0" lang="en-US" sz="1200" strike="noStrike" u="sng">
                <a:solidFill>
                  <a:schemeClr val="dk1">
                    <a:tint val="75000"/>
                  </a:schemeClr>
                </a:solidFill>
                <a:effectLst/>
                <a:uFillTx/>
                <a:latin typeface="Calibri"/>
                <a:hlinkClick r:id="rId5"/>
              </a:rPr>
              <a:t>https://direct.mit.edu/qss/article/2/3/795/102771/Garbage-in-garbage-out-revisited-What-do-machine</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pic>
        <p:nvPicPr>
          <p:cNvPr id="279" name="Picture 6" descr="Shape, square&#10;&#10;Description automatically generated"/>
          <p:cNvPicPr/>
          <p:nvPr/>
        </p:nvPicPr>
        <p:blipFill>
          <a:blip r:embed="rId6"/>
          <a:stretch/>
        </p:blipFill>
        <p:spPr>
          <a:xfrm>
            <a:off x="6984000" y="521280"/>
            <a:ext cx="4368960" cy="131076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81"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Bad data, bad results!</a:t>
            </a:r>
            <a:endParaRPr b="0" lang="en-US" sz="2100" strike="noStrike" u="none">
              <a:solidFill>
                <a:srgbClr val="000000"/>
              </a:solidFill>
              <a:effectLst/>
              <a:uFillTx/>
              <a:latin typeface="Arial"/>
            </a:endParaRPr>
          </a:p>
        </p:txBody>
      </p:sp>
      <p:sp>
        <p:nvSpPr>
          <p:cNvPr id="282" name="PlaceHolder 3"/>
          <p:cNvSpPr>
            <a:spLocks noGrp="1"/>
          </p:cNvSpPr>
          <p:nvPr>
            <p:ph type="ftr" idx="103"/>
          </p:nvPr>
        </p:nvSpPr>
        <p:spPr>
          <a:xfrm>
            <a:off x="619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Video &lt; </a:t>
            </a:r>
            <a:r>
              <a:rPr b="0" lang="en-US" sz="1200" strike="noStrike" u="sng">
                <a:solidFill>
                  <a:schemeClr val="dk1">
                    <a:tint val="75000"/>
                  </a:schemeClr>
                </a:solidFill>
                <a:effectLst/>
                <a:uFillTx/>
                <a:latin typeface="Calibri"/>
                <a:ea typeface="Calibri"/>
                <a:hlinkClick r:id="rId1"/>
              </a:rPr>
              <a:t>https://www.youtube.com/watch?v=Lr4yi9onykg</a:t>
            </a:r>
            <a:r>
              <a:rPr b="0" lang="en-US" sz="1200" strike="noStrike" u="none">
                <a:solidFill>
                  <a:schemeClr val="dk1">
                    <a:tint val="75000"/>
                  </a:schemeClr>
                </a:solidFill>
                <a:effectLst/>
                <a:uFillTx/>
                <a:latin typeface="Calibri"/>
                <a:ea typeface="Calibri"/>
              </a:rPr>
              <a:t> &gt;; Article &lt;</a:t>
            </a:r>
            <a:r>
              <a:rPr b="0" lang="en-US" sz="1200" strike="noStrike" u="sng">
                <a:solidFill>
                  <a:schemeClr val="dk1">
                    <a:tint val="75000"/>
                  </a:schemeClr>
                </a:solidFill>
                <a:effectLst/>
                <a:uFillTx/>
                <a:latin typeface="Calibri"/>
                <a:ea typeface="Calibri"/>
                <a:hlinkClick r:id="rId2"/>
              </a:rPr>
              <a:t>https://tinyurl.com/bddyb946</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283" name="Picture 5" descr="Shape, square&#10;&#10;Description automatically generated"/>
          <p:cNvPicPr/>
          <p:nvPr/>
        </p:nvPicPr>
        <p:blipFill>
          <a:blip r:embed="rId3"/>
          <a:stretch/>
        </p:blipFill>
        <p:spPr>
          <a:xfrm>
            <a:off x="7463160" y="581400"/>
            <a:ext cx="4165560" cy="1342080"/>
          </a:xfrm>
          <a:prstGeom prst="rect">
            <a:avLst/>
          </a:prstGeom>
          <a:noFill/>
          <a:ln w="0">
            <a:noFill/>
          </a:ln>
        </p:spPr>
      </p:pic>
      <p:pic>
        <p:nvPicPr>
          <p:cNvPr id="284" name="" descr="">
            <a:hlinkClick r:id="" action="ppaction://media"/>
          </p:cNvPr>
          <p:cNvPicPr/>
          <p:nvPr>
            <a:videoFile r:link="rId4"/>
            <p:extLst>
              <p:ext uri="{DAA4B4D4-6D71-4841-9C94-3DE7FCFB9230}">
                <p14:media r:link="rId5"/>
              </p:ext>
            </p:extLst>
          </p:nvPr>
        </p:nvPicPr>
        <p:blipFill>
          <a:blip r:embed="rId6"/>
          <a:stretch>
            <a:fillRect/>
          </a:stretch>
        </p:blipFill>
        <p:spPr>
          <a:xfrm>
            <a:off x="3135240" y="2247120"/>
            <a:ext cx="5681160" cy="421884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286"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Interpretability ("Black Box")</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One of the most pressing critiques of AI is its inability to provide clarity as to the reasoning behind the choices and decisions; depending on the methods, some more than others, it is difficult to explain how and why these algorithms manage to produce accurate results. This is often referred to as “</a:t>
            </a:r>
            <a:r>
              <a:rPr b="1" i="1" lang="en-US" sz="2100" strike="noStrike" u="none">
                <a:solidFill>
                  <a:srgbClr val="0070c0"/>
                </a:solidFill>
                <a:effectLst/>
                <a:uFillTx/>
                <a:latin typeface="Calibri"/>
                <a:ea typeface="Calibri"/>
              </a:rPr>
              <a:t>black-box problem</a:t>
            </a:r>
            <a:r>
              <a:rPr b="0" lang="en-US" sz="2100" strike="noStrike" u="none">
                <a:solidFill>
                  <a:schemeClr val="dk1"/>
                </a:solidFill>
                <a:effectLst/>
                <a:uFillTx/>
                <a:latin typeface="Calibri"/>
                <a:ea typeface="Calibri"/>
              </a:rPr>
              <a:t>” and is one of the dark sides of artificial intelligence, for it impedes direct access and scrutiny of the underlying mechanisms and potential bias.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Interpretability is a major issue especially with (popular) deep learning algorithms, which have great potential and advantageous benefits, but become questionable when consequences are significant, for example- large scale discrimination based on gender and race- "leading to loss of trust from users and outright rejection in some case."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aim should be to go from black-box to glass-box models (i.e. inspectable models).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lang="en-US" sz="2100" strike="noStrike" u="none">
                <a:solidFill>
                  <a:srgbClr val="ff0000"/>
                </a:solidFill>
                <a:effectLst/>
                <a:uFillTx/>
                <a:latin typeface="Calibri"/>
                <a:ea typeface="Calibri"/>
              </a:rPr>
              <a:t>Machines are </a:t>
            </a:r>
            <a:r>
              <a:rPr b="1" i="1" lang="en-US" sz="2100" strike="noStrike" u="none">
                <a:solidFill>
                  <a:srgbClr val="ff0000"/>
                </a:solidFill>
                <a:effectLst/>
                <a:uFillTx/>
                <a:latin typeface="Calibri"/>
                <a:ea typeface="Calibri"/>
              </a:rPr>
              <a:t>beneficial </a:t>
            </a:r>
            <a:r>
              <a:rPr b="1" lang="en-US" sz="2100" strike="noStrike" u="none">
                <a:solidFill>
                  <a:srgbClr val="ff0000"/>
                </a:solidFill>
                <a:effectLst/>
                <a:uFillTx/>
                <a:latin typeface="Calibri"/>
                <a:ea typeface="Calibri"/>
              </a:rPr>
              <a:t>to the extent that </a:t>
            </a:r>
            <a:r>
              <a:rPr b="1" i="1" lang="en-US" sz="2100" strike="noStrike" u="none">
                <a:solidFill>
                  <a:srgbClr val="ff0000"/>
                </a:solidFill>
                <a:effectLst/>
                <a:uFillTx/>
                <a:latin typeface="Calibri"/>
                <a:ea typeface="Calibri"/>
              </a:rPr>
              <a:t>their </a:t>
            </a:r>
            <a:r>
              <a:rPr b="1" lang="en-US" sz="2100" strike="noStrike" u="none">
                <a:solidFill>
                  <a:srgbClr val="ff0000"/>
                </a:solidFill>
                <a:effectLst/>
                <a:uFillTx/>
                <a:latin typeface="Calibri"/>
                <a:ea typeface="Calibri"/>
              </a:rPr>
              <a:t>actions can be expected to achieve </a:t>
            </a:r>
            <a:r>
              <a:rPr b="1" i="1" lang="en-US" sz="2100" strike="noStrike" u="none">
                <a:solidFill>
                  <a:srgbClr val="ff0000"/>
                </a:solidFill>
                <a:effectLst/>
                <a:uFillTx/>
                <a:latin typeface="Calibri"/>
                <a:ea typeface="Calibri"/>
              </a:rPr>
              <a:t>our </a:t>
            </a:r>
            <a:r>
              <a:rPr b="1" lang="en-US" sz="2100" strike="noStrike" u="none">
                <a:solidFill>
                  <a:srgbClr val="ff0000"/>
                </a:solidFill>
                <a:effectLst/>
                <a:uFillTx/>
                <a:latin typeface="Calibri"/>
                <a:ea typeface="Calibri"/>
              </a:rPr>
              <a:t>objectives</a:t>
            </a:r>
            <a:r>
              <a:rPr b="0" lang="en-US" sz="2100" strike="noStrike" u="none">
                <a:solidFill>
                  <a:srgbClr val="ff0000"/>
                </a:solidFill>
                <a:effectLst/>
                <a:uFillTx/>
                <a:latin typeface="Calibri"/>
                <a:ea typeface="Calibri"/>
              </a:rPr>
              <a:t>.</a:t>
            </a:r>
            <a:r>
              <a:rPr b="0" lang="en-US" sz="2100" strike="noStrike" u="none">
                <a:solidFill>
                  <a:schemeClr val="dk1"/>
                </a:solidFill>
                <a:effectLst/>
                <a:uFillTx/>
                <a:latin typeface="Calibri"/>
                <a:ea typeface="Calibri"/>
              </a:rPr>
              <a:t>” - Stuart Russel </a:t>
            </a:r>
            <a:endParaRPr b="0" lang="en-US" sz="2100" strike="noStrike" u="none">
              <a:solidFill>
                <a:srgbClr val="000000"/>
              </a:solidFill>
              <a:effectLst/>
              <a:uFillTx/>
              <a:latin typeface="Arial"/>
            </a:endParaRPr>
          </a:p>
        </p:txBody>
      </p:sp>
      <p:sp>
        <p:nvSpPr>
          <p:cNvPr id="287" name="PlaceHolder 3"/>
          <p:cNvSpPr>
            <a:spLocks noGrp="1"/>
          </p:cNvSpPr>
          <p:nvPr>
            <p:ph type="ftr" idx="104"/>
          </p:nvPr>
        </p:nvSpPr>
        <p:spPr>
          <a:xfrm>
            <a:off x="61920" y="6554520"/>
            <a:ext cx="12054240" cy="2955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Interpretability</a:t>
            </a:r>
            <a:r>
              <a:rPr b="0" lang="en-US" sz="1200" strike="noStrike" u="none">
                <a:solidFill>
                  <a:schemeClr val="dk1">
                    <a:tint val="75000"/>
                  </a:schemeClr>
                </a:solidFill>
                <a:effectLst/>
                <a:uFillTx/>
                <a:latin typeface="Calibri"/>
                <a:ea typeface="Calibri"/>
              </a:rPr>
              <a:t> &lt;</a:t>
            </a:r>
            <a:r>
              <a:rPr b="0" lang="en-US" sz="1200" strike="noStrike" u="sng">
                <a:solidFill>
                  <a:schemeClr val="dk1">
                    <a:tint val="75000"/>
                  </a:schemeClr>
                </a:solidFill>
                <a:effectLst/>
                <a:uFillTx/>
                <a:latin typeface="Calibri"/>
                <a:ea typeface="Calibri"/>
                <a:hlinkClick r:id="rId1"/>
              </a:rPr>
              <a:t>https://www.eteam.io/blog/the-dark-side-of-artificial-intelligence-and-machine-learning</a:t>
            </a:r>
            <a:r>
              <a:rPr b="0" lang="en-US" sz="1200" strike="noStrike" u="none">
                <a:solidFill>
                  <a:schemeClr val="dk1">
                    <a:tint val="75000"/>
                  </a:schemeClr>
                </a:solidFill>
                <a:effectLst/>
                <a:uFillTx/>
                <a:latin typeface="Calibri"/>
                <a:ea typeface="Calibri"/>
              </a:rPr>
              <a:t>&gt;; &lt; </a:t>
            </a:r>
            <a:r>
              <a:rPr b="0" lang="en-US" sz="1200" strike="noStrike" u="sng">
                <a:solidFill>
                  <a:schemeClr val="dk1">
                    <a:tint val="75000"/>
                  </a:schemeClr>
                </a:solidFill>
                <a:effectLst/>
                <a:uFillTx/>
                <a:latin typeface="Calibri"/>
                <a:ea typeface="Calibri"/>
                <a:hlinkClick r:id="rId2"/>
              </a:rPr>
              <a:t>https://link.springer.com/article/10.1007/s11747-019-00710-5</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88" name="Picture 5" descr="Icon&#10;&#10;Description automatically generated"/>
          <p:cNvPicPr/>
          <p:nvPr/>
        </p:nvPicPr>
        <p:blipFill>
          <a:blip r:embed="rId3"/>
          <a:stretch/>
        </p:blipFill>
        <p:spPr>
          <a:xfrm>
            <a:off x="9313560" y="361080"/>
            <a:ext cx="2038320" cy="166644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  </a:t>
            </a:r>
            <a:endParaRPr b="0" lang="en-US" sz="4400" strike="noStrike" u="none">
              <a:solidFill>
                <a:srgbClr val="000000"/>
              </a:solidFill>
              <a:effectLst/>
              <a:uFillTx/>
              <a:latin typeface="Arial"/>
            </a:endParaRPr>
          </a:p>
        </p:txBody>
      </p:sp>
      <p:sp>
        <p:nvSpPr>
          <p:cNvPr id="290"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0" lang="en-US" sz="2800" strike="noStrike" u="none">
                <a:solidFill>
                  <a:schemeClr val="dk1"/>
                </a:solidFill>
                <a:effectLst/>
                <a:uFillTx/>
                <a:latin typeface="Calibri"/>
                <a:ea typeface="Calibri"/>
              </a:rPr>
              <a:t>---work in progress--- For example, researchers at the University of Pittsburg in the late 1990s </a:t>
            </a:r>
            <a:r>
              <a:rPr b="0" lang="en-US" sz="2800" strike="noStrike" u="sng">
                <a:solidFill>
                  <a:schemeClr val="dk1"/>
                </a:solidFill>
                <a:effectLst/>
                <a:uFillTx/>
                <a:latin typeface="Calibri"/>
                <a:ea typeface="Calibri"/>
                <a:hlinkClick r:id="rId1"/>
              </a:rPr>
              <a:t>evaluated machine learning algorithms</a:t>
            </a:r>
            <a:r>
              <a:rPr b="0" lang="en-US" sz="2800" strike="noStrike" u="none">
                <a:solidFill>
                  <a:schemeClr val="dk1"/>
                </a:solidFill>
                <a:effectLst/>
                <a:uFillTx/>
                <a:latin typeface="Calibri"/>
                <a:ea typeface="Calibri"/>
              </a:rPr>
              <a:t> for predicting mortality rates from pneumonia. The algorithms recommended that hospitals send home pneumonia patients who were also asthma sufferers, estimating their risk of death from pneumonia to be lower. It turned out that the dataset fed into the algorithms did not account for the fact that asthma sufferers had been immediately sent to intensive care, </a:t>
            </a:r>
            <a:r>
              <a:rPr b="0" lang="en-US" sz="2800" strike="noStrike" u="sng">
                <a:solidFill>
                  <a:schemeClr val="dk1"/>
                </a:solidFill>
                <a:effectLst/>
                <a:uFillTx/>
                <a:latin typeface="Calibri"/>
                <a:ea typeface="Calibri"/>
                <a:hlinkClick r:id="rId2"/>
              </a:rPr>
              <a:t>and had fared better only due to the additional attention</a:t>
            </a:r>
            <a:r>
              <a:rPr b="0" lang="en-US" sz="2800" strike="noStrike" u="none">
                <a:solidFill>
                  <a:schemeClr val="dk1"/>
                </a:solidFill>
                <a:effectLst/>
                <a:uFillTx/>
                <a:latin typeface="Calibri"/>
                <a:ea typeface="Calibri"/>
              </a:rPr>
              <a:t>. </a:t>
            </a:r>
            <a:endParaRPr b="0" lang="en-US" sz="2800" strike="noStrike" u="none">
              <a:solidFill>
                <a:srgbClr val="000000"/>
              </a:solidFill>
              <a:effectLst/>
              <a:uFillTx/>
              <a:latin typeface="Arial"/>
            </a:endParaRPr>
          </a:p>
        </p:txBody>
      </p:sp>
      <p:sp>
        <p:nvSpPr>
          <p:cNvPr id="291" name="TextBox 3"/>
          <p:cNvSpPr/>
          <p:nvPr/>
        </p:nvSpPr>
        <p:spPr>
          <a:xfrm>
            <a:off x="8603640" y="766080"/>
            <a:ext cx="274104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rgbClr val="ff0000"/>
                </a:solidFill>
                <a:effectLst/>
                <a:highlight>
                  <a:srgbClr val="ffff00"/>
                </a:highlight>
                <a:uFillTx/>
                <a:latin typeface="Calibri"/>
              </a:rPr>
              <a:t>Example – expand!</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  </a:t>
            </a:r>
            <a:endParaRPr b="0" lang="en-US" sz="4400" strike="noStrike" u="none">
              <a:solidFill>
                <a:srgbClr val="000000"/>
              </a:solidFill>
              <a:effectLst/>
              <a:uFillTx/>
              <a:latin typeface="Arial"/>
            </a:endParaRPr>
          </a:p>
        </p:txBody>
      </p:sp>
      <p:sp>
        <p:nvSpPr>
          <p:cNvPr id="293" name="PlaceHolder 2"/>
          <p:cNvSpPr>
            <a:spLocks noGrp="1"/>
          </p:cNvSpPr>
          <p:nvPr>
            <p:ph/>
          </p:nvPr>
        </p:nvSpPr>
        <p:spPr>
          <a:xfrm>
            <a:off x="1034640" y="171000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lumMod val="95000"/>
                    <a:lumOff val="5000"/>
                  </a:schemeClr>
                </a:solidFill>
                <a:effectLst/>
                <a:uFillTx/>
                <a:latin typeface="Calibri"/>
                <a:ea typeface="Calibri"/>
              </a:rPr>
              <a:t>Good Science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lumMod val="95000"/>
                    <a:lumOff val="5000"/>
                  </a:schemeClr>
                </a:solidFill>
                <a:effectLst/>
                <a:uFillTx/>
                <a:latin typeface="Calibri"/>
                <a:ea typeface="Calibri"/>
              </a:rPr>
              <a:t>National Institute of Health (</a:t>
            </a:r>
            <a:r>
              <a:rPr b="0" lang="en-US" sz="2100" strike="noStrike" u="sng">
                <a:solidFill>
                  <a:schemeClr val="dk1">
                    <a:lumMod val="95000"/>
                    <a:lumOff val="5000"/>
                  </a:schemeClr>
                </a:solidFill>
                <a:effectLst/>
                <a:uFillTx/>
                <a:latin typeface="Calibri"/>
                <a:ea typeface="Calibri"/>
                <a:hlinkClick r:id="rId1"/>
              </a:rPr>
              <a:t>NIH</a:t>
            </a:r>
            <a:r>
              <a:rPr b="0" lang="en-US" sz="2100" strike="noStrike" u="none">
                <a:solidFill>
                  <a:schemeClr val="dk1">
                    <a:lumMod val="95000"/>
                    <a:lumOff val="5000"/>
                  </a:schemeClr>
                </a:solidFill>
                <a:effectLst/>
                <a:uFillTx/>
                <a:latin typeface="Calibri"/>
                <a:ea typeface="Calibri"/>
              </a:rPr>
              <a:t>) specifies two cornerstones that allow for the advancement of science </a:t>
            </a:r>
            <a:r>
              <a:rPr b="1" i="1" lang="en-US" sz="2100" strike="noStrike" u="none">
                <a:solidFill>
                  <a:schemeClr val="dk1">
                    <a:lumMod val="95000"/>
                    <a:lumOff val="5000"/>
                  </a:schemeClr>
                </a:solidFill>
                <a:effectLst/>
                <a:uFillTx/>
                <a:latin typeface="Calibri"/>
                <a:ea typeface="Calibri"/>
              </a:rPr>
              <a:t>rigor </a:t>
            </a:r>
            <a:r>
              <a:rPr b="0" lang="en-US" sz="2100" strike="noStrike" u="none">
                <a:solidFill>
                  <a:schemeClr val="dk1">
                    <a:lumMod val="95000"/>
                    <a:lumOff val="5000"/>
                  </a:schemeClr>
                </a:solidFill>
                <a:effectLst/>
                <a:uFillTx/>
                <a:latin typeface="Calibri"/>
                <a:ea typeface="Calibri"/>
              </a:rPr>
              <a:t>and </a:t>
            </a:r>
            <a:r>
              <a:rPr b="1" i="1" lang="en-US" sz="2100" strike="noStrike" u="none">
                <a:solidFill>
                  <a:schemeClr val="dk1">
                    <a:lumMod val="95000"/>
                    <a:lumOff val="5000"/>
                  </a:schemeClr>
                </a:solidFill>
                <a:effectLst/>
                <a:uFillTx/>
                <a:latin typeface="Calibri"/>
                <a:ea typeface="Calibri"/>
              </a:rPr>
              <a:t>reproducibility</a:t>
            </a:r>
            <a:r>
              <a:rPr b="0" lang="en-US" sz="2100" strike="noStrike" u="none">
                <a:solidFill>
                  <a:schemeClr val="dk1">
                    <a:lumMod val="95000"/>
                    <a:lumOff val="5000"/>
                  </a:schemeClr>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lumMod val="95000"/>
                    <a:lumOff val="5000"/>
                  </a:schemeClr>
                </a:solidFill>
                <a:effectLst/>
                <a:uFillTx/>
                <a:latin typeface="Calibri"/>
                <a:ea typeface="Calibri"/>
              </a:rPr>
              <a:t>"The application of rigor ensures robust and unbiased experimental design, methodology, analysis, interpretation, and reporting of results. When a result can be reproduced by multiple scientists, it validates the original results and readiness to progress to the next phase of research. This is especially important for clinical trials in humans, which are built on studies that have demonstrated a particular effect or outcome."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lumMod val="95000"/>
                    <a:lumOff val="5000"/>
                  </a:schemeClr>
                </a:solidFill>
                <a:effectLst/>
                <a:uFillTx/>
                <a:latin typeface="Calibri"/>
                <a:ea typeface="Calibri"/>
              </a:rPr>
              <a:t>In recent years, the awareness of furthering rigor in research settings in order to create re-producible studies has been steadily growing; as a result, any scientific domain that attempts a scientific effort, should aim to satisfy such vital cornerstones.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294" name="PlaceHolder 3"/>
          <p:cNvSpPr>
            <a:spLocks noGrp="1"/>
          </p:cNvSpPr>
          <p:nvPr>
            <p:ph type="ftr" idx="105"/>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NIH &lt; </a:t>
            </a:r>
            <a:r>
              <a:rPr b="0" lang="en-US" sz="1200" strike="noStrike" u="sng">
                <a:solidFill>
                  <a:schemeClr val="dk1">
                    <a:tint val="75000"/>
                  </a:schemeClr>
                </a:solidFill>
                <a:effectLst/>
                <a:uFillTx/>
                <a:latin typeface="Calibri"/>
                <a:ea typeface="Calibri"/>
                <a:hlinkClick r:id="rId2"/>
              </a:rPr>
              <a:t>https://www.nih.gov/research-training/rigor-reproducibility</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295" name="Picture 7" descr="Chart, radar chart&#10;&#10;Description automatically generated"/>
          <p:cNvPicPr/>
          <p:nvPr/>
        </p:nvPicPr>
        <p:blipFill>
          <a:blip r:embed="rId3"/>
          <a:stretch/>
        </p:blipFill>
        <p:spPr>
          <a:xfrm>
            <a:off x="8996040" y="249480"/>
            <a:ext cx="2337120" cy="143856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Future Peek</a:t>
            </a:r>
            <a:endParaRPr b="0" lang="en-US" sz="4400" strike="noStrike" u="none">
              <a:solidFill>
                <a:srgbClr val="000000"/>
              </a:solidFill>
              <a:effectLst/>
              <a:uFillTx/>
              <a:latin typeface="Arial"/>
            </a:endParaRPr>
          </a:p>
        </p:txBody>
      </p:sp>
      <p:sp>
        <p:nvSpPr>
          <p:cNvPr id="142"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a:t>
            </a:r>
            <a:r>
              <a:rPr b="1" i="1" lang="en-US" sz="2100" strike="noStrike" u="none">
                <a:solidFill>
                  <a:srgbClr val="0070c0"/>
                </a:solidFill>
                <a:effectLst/>
                <a:uFillTx/>
                <a:latin typeface="Calibri"/>
                <a:ea typeface="Calibri"/>
              </a:rPr>
              <a:t>How strong is the market support (i.e. investment)?</a:t>
            </a:r>
            <a:r>
              <a:rPr b="0" i="1" lang="en-US" sz="2100" strike="noStrike" u="none">
                <a:solidFill>
                  <a:srgbClr val="000000"/>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total global investment in AI increased by 40% in 2020 relative to 2019 ( $67.9 billion).  </a:t>
            </a:r>
            <a:endParaRPr b="0" lang="en-US" sz="2100" strike="noStrike" u="none">
              <a:solidFill>
                <a:srgbClr val="000000"/>
              </a:solidFill>
              <a:effectLst/>
              <a:uFillTx/>
              <a:latin typeface="Arial"/>
            </a:endParaRPr>
          </a:p>
        </p:txBody>
      </p:sp>
      <p:sp>
        <p:nvSpPr>
          <p:cNvPr id="143" name="PlaceHolder 3"/>
          <p:cNvSpPr>
            <a:spLocks noGrp="1"/>
          </p:cNvSpPr>
          <p:nvPr>
            <p:ph type="ftr" idx="75"/>
          </p:nvPr>
        </p:nvSpPr>
        <p:spPr>
          <a:xfrm>
            <a:off x="64800" y="6462360"/>
            <a:ext cx="12070080" cy="3438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Report Ch. 3 (The Economy) &lt; </a:t>
            </a:r>
            <a:r>
              <a:rPr b="0" lang="en-US" sz="1200" strike="noStrike" u="sng">
                <a:solidFill>
                  <a:schemeClr val="dk1">
                    <a:tint val="75000"/>
                  </a:schemeClr>
                </a:solidFill>
                <a:effectLst/>
                <a:uFillTx/>
                <a:latin typeface="Calibri"/>
                <a:hlinkClick r:id="rId1"/>
              </a:rPr>
              <a:t>https://aiindex.stanford.edu/report/</a:t>
            </a:r>
            <a:r>
              <a:rPr b="0" lang="en-US" sz="1200" strike="noStrike" u="none">
                <a:solidFill>
                  <a:schemeClr val="dk1">
                    <a:tint val="75000"/>
                  </a:schemeClr>
                </a:solidFill>
                <a:effectLst/>
                <a:uFillTx/>
                <a:latin typeface="Calibri"/>
              </a:rPr>
              <a:t> &gt;​</a:t>
            </a:r>
            <a:endParaRPr b="0" lang="en-US" sz="1200" strike="noStrike" u="none">
              <a:solidFill>
                <a:srgbClr val="000000"/>
              </a:solidFill>
              <a:effectLst/>
              <a:uFillTx/>
              <a:latin typeface="Times New Roman"/>
            </a:endParaRPr>
          </a:p>
        </p:txBody>
      </p:sp>
      <p:pic>
        <p:nvPicPr>
          <p:cNvPr id="144" name="Picture 5" descr="Chart, bar chart&#10;&#10;Description automatically generated"/>
          <p:cNvPicPr/>
          <p:nvPr/>
        </p:nvPicPr>
        <p:blipFill>
          <a:blip r:embed="rId2"/>
          <a:stretch/>
        </p:blipFill>
        <p:spPr>
          <a:xfrm>
            <a:off x="2557800" y="2863080"/>
            <a:ext cx="7083720" cy="3597480"/>
          </a:xfrm>
          <a:prstGeom prst="rect">
            <a:avLst/>
          </a:prstGeom>
          <a:noFill/>
          <a:ln w="0">
            <a:noFill/>
          </a:ln>
        </p:spPr>
      </p:pic>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  </a:t>
            </a:r>
            <a:endParaRPr b="0" lang="en-US" sz="4400" strike="noStrike" u="none">
              <a:solidFill>
                <a:srgbClr val="000000"/>
              </a:solidFill>
              <a:effectLst/>
              <a:uFillTx/>
              <a:latin typeface="Arial"/>
            </a:endParaRPr>
          </a:p>
        </p:txBody>
      </p:sp>
      <p:sp>
        <p:nvSpPr>
          <p:cNvPr id="297"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Reproducibility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Reproducibility, refers to the ability of "obtaining consistent results using the same methods, conditions of analysis, input data, and computational steps” (Torrington, 2021) among independent group of researchers. In a perfect world, scientists should be able to recreate experiments, obtain similar results, and eventually reach the same conclusions. This redundancy allows for the validation of results, which in turn facilitates readiness to progress onto the next phase of research.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Why is it reproducibility important?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credibility of scientific claims rely in the evidence supporting them (methodologies, data, analysis, and outcome); these in turn become credible by the community consensus" (Munafo, 2017); So that a particular matter becomes useful, not so much as in its discovery alone, or as a result of a particular scientist, but rather as a result of its confirmation and adoption by the masses. </a:t>
            </a:r>
            <a:endParaRPr b="0" lang="en-US" sz="2100" strike="noStrike" u="none">
              <a:solidFill>
                <a:srgbClr val="000000"/>
              </a:solidFill>
              <a:effectLst/>
              <a:uFillTx/>
              <a:latin typeface="Arial"/>
            </a:endParaRPr>
          </a:p>
        </p:txBody>
      </p:sp>
      <p:sp>
        <p:nvSpPr>
          <p:cNvPr id="298" name="PlaceHolder 3"/>
          <p:cNvSpPr>
            <a:spLocks noGrp="1"/>
          </p:cNvSpPr>
          <p:nvPr>
            <p:ph type="ftr" idx="106"/>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Torrington &lt;</a:t>
            </a:r>
            <a:r>
              <a:rPr b="0" lang="en-US" sz="1200" strike="noStrike" u="sng">
                <a:solidFill>
                  <a:schemeClr val="dk1">
                    <a:tint val="75000"/>
                  </a:schemeClr>
                </a:solidFill>
                <a:effectLst/>
                <a:uFillTx/>
                <a:latin typeface="Calibri"/>
                <a:ea typeface="Calibri"/>
                <a:hlinkClick r:id="rId1"/>
              </a:rPr>
              <a:t>https://www.future-science.com/doi/10.2144/btn-2021-0066</a:t>
            </a:r>
            <a:r>
              <a:rPr b="0" lang="en-US" sz="1200" strike="noStrike" u="none">
                <a:solidFill>
                  <a:schemeClr val="dk1">
                    <a:tint val="75000"/>
                  </a:schemeClr>
                </a:solidFill>
                <a:effectLst/>
                <a:uFillTx/>
                <a:latin typeface="Calibri"/>
                <a:ea typeface="Calibri"/>
              </a:rPr>
              <a:t>&gt;, Munafò &lt;</a:t>
            </a:r>
            <a:r>
              <a:rPr b="0" lang="en-US" sz="1200" strike="noStrike" u="sng">
                <a:solidFill>
                  <a:schemeClr val="dk1">
                    <a:tint val="75000"/>
                  </a:schemeClr>
                </a:solidFill>
                <a:effectLst/>
                <a:uFillTx/>
                <a:latin typeface="Calibri"/>
                <a:ea typeface="Calibri"/>
                <a:hlinkClick r:id="rId2"/>
              </a:rPr>
              <a:t>https://doi.org/10.1038/s41562-016-0021</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299" name="Picture 7" descr="Chart, radar chart&#10;&#10;Description automatically generated"/>
          <p:cNvPicPr/>
          <p:nvPr/>
        </p:nvPicPr>
        <p:blipFill>
          <a:blip r:embed="rId3"/>
          <a:stretch/>
        </p:blipFill>
        <p:spPr>
          <a:xfrm>
            <a:off x="8996040" y="249480"/>
            <a:ext cx="2337120" cy="1438560"/>
          </a:xfrm>
          <a:prstGeom prst="rect">
            <a:avLst/>
          </a:prstGeom>
          <a:noFill/>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  </a:t>
            </a:r>
            <a:endParaRPr b="0" lang="en-US" sz="4400" strike="noStrike" u="none">
              <a:solidFill>
                <a:srgbClr val="000000"/>
              </a:solidFill>
              <a:effectLst/>
              <a:uFillTx/>
              <a:latin typeface="Arial"/>
            </a:endParaRPr>
          </a:p>
        </p:txBody>
      </p:sp>
      <p:sp>
        <p:nvSpPr>
          <p:cNvPr id="301"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Lack of Reproducibility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 lack of reproducibility can have a negative impact on progress, create wastefulness of resources (time, funds), and ultimately cause a loss of the public’s trust in science and its community. Hence, it is imperative to pursue practices that facilitate reproducibility.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Science is built on trust, which involves sharing enough details about how research is done to enable others to replicate it, verify it, and use it as a stepping stone for future research.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Issues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Arial"/>
              <a:buChar char="•"/>
              <a:tabLst>
                <a:tab algn="l" pos="0"/>
              </a:tabLst>
            </a:pPr>
            <a:r>
              <a:rPr b="0" lang="en-US" sz="2100" strike="noStrike" u="none">
                <a:solidFill>
                  <a:schemeClr val="dk1"/>
                </a:solidFill>
                <a:effectLst/>
                <a:uFillTx/>
                <a:latin typeface="Calibri"/>
                <a:ea typeface="Calibri"/>
              </a:rPr>
              <a:t>Non-verifiable claims/conclusion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Arial"/>
              <a:buChar char="•"/>
              <a:tabLst>
                <a:tab algn="l" pos="0"/>
              </a:tabLst>
            </a:pPr>
            <a:r>
              <a:rPr b="0" lang="en-US" sz="2100" strike="noStrike" u="none">
                <a:solidFill>
                  <a:schemeClr val="dk1"/>
                </a:solidFill>
                <a:effectLst/>
                <a:uFillTx/>
                <a:latin typeface="Calibri"/>
                <a:ea typeface="Calibri"/>
              </a:rPr>
              <a:t>Biased datasets go unnoticed and perpetuate into the real world</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Arial"/>
              <a:buChar char="•"/>
              <a:tabLst>
                <a:tab algn="l" pos="0"/>
              </a:tabLst>
            </a:pPr>
            <a:r>
              <a:rPr b="0" lang="en-US" sz="2100" strike="noStrike" u="none">
                <a:solidFill>
                  <a:schemeClr val="dk1"/>
                </a:solidFill>
                <a:effectLst/>
                <a:uFillTx/>
                <a:latin typeface="Calibri"/>
                <a:ea typeface="Calibri"/>
              </a:rPr>
              <a:t>Barriers to ML progress</a:t>
            </a:r>
            <a:endParaRPr b="0" lang="en-US" sz="2100" strike="noStrike" u="none">
              <a:solidFill>
                <a:srgbClr val="000000"/>
              </a:solidFill>
              <a:effectLst/>
              <a:uFillTx/>
              <a:latin typeface="Arial"/>
            </a:endParaRPr>
          </a:p>
          <a:p>
            <a:pPr marL="457200"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marL="457200" indent="0" algn="ctr" defTabSz="914400">
              <a:lnSpc>
                <a:spcPct val="90000"/>
              </a:lnSpc>
              <a:spcBef>
                <a:spcPts val="499"/>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This is how science self-corrects and weeds out results that don’t stand up.</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p:txBody>
      </p:sp>
      <p:sp>
        <p:nvSpPr>
          <p:cNvPr id="302" name="PlaceHolder 3"/>
          <p:cNvSpPr>
            <a:spLocks noGrp="1"/>
          </p:cNvSpPr>
          <p:nvPr>
            <p:ph type="ftr" idx="107"/>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MIT &lt; </a:t>
            </a:r>
            <a:r>
              <a:rPr b="0" lang="en-US" sz="1200" strike="noStrike" u="sng">
                <a:solidFill>
                  <a:schemeClr val="dk1">
                    <a:tint val="75000"/>
                  </a:schemeClr>
                </a:solidFill>
                <a:effectLst/>
                <a:uFillTx/>
                <a:latin typeface="Calibri"/>
                <a:ea typeface="Calibri"/>
                <a:hlinkClick r:id="rId1"/>
              </a:rPr>
              <a:t>https://tinyurl.com/bdfwrrxj</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03" name="Picture 7" descr="Chart, radar chart&#10;&#10;Description automatically generated"/>
          <p:cNvPicPr/>
          <p:nvPr/>
        </p:nvPicPr>
        <p:blipFill>
          <a:blip r:embed="rId2"/>
          <a:stretch/>
        </p:blipFill>
        <p:spPr>
          <a:xfrm>
            <a:off x="8996040" y="249480"/>
            <a:ext cx="2337120" cy="143856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  </a:t>
            </a:r>
            <a:endParaRPr b="0" lang="en-US" sz="4400" strike="noStrike" u="none">
              <a:solidFill>
                <a:srgbClr val="000000"/>
              </a:solidFill>
              <a:effectLst/>
              <a:uFillTx/>
              <a:latin typeface="Arial"/>
            </a:endParaRPr>
          </a:p>
        </p:txBody>
      </p:sp>
      <p:sp>
        <p:nvSpPr>
          <p:cNvPr id="305"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Below are some further resources (short clips) developed by NIH that bring more light on reproducibility and its components.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"These modules, comprised of videos and accompanying discussion materials, were developed by NIH, and focus on integral aspects of rigor and reproducibility in the research endeavor, such as bias, blinding, and exclusion criteria. The modules are not meant to be comprehensive, but rather are intended as a foundation to build on and a way to stimulate conversations."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06" name="PlaceHolder 3"/>
          <p:cNvSpPr>
            <a:spLocks noGrp="1"/>
          </p:cNvSpPr>
          <p:nvPr>
            <p:ph type="ftr" idx="108"/>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NIH&lt; </a:t>
            </a:r>
            <a:r>
              <a:rPr b="0" lang="en-US" sz="1200" strike="noStrike" u="sng">
                <a:solidFill>
                  <a:schemeClr val="dk1">
                    <a:tint val="75000"/>
                  </a:schemeClr>
                </a:solidFill>
                <a:effectLst/>
                <a:uFillTx/>
                <a:latin typeface="Calibri"/>
                <a:ea typeface="Calibri"/>
                <a:hlinkClick r:id="rId1"/>
              </a:rPr>
              <a:t>https://www.nih.gov/research-training/rigor-reproducibility/training</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07" name="Picture 7" descr="Logo&#10;&#10;Description automatically generated"/>
          <p:cNvPicPr/>
          <p:nvPr/>
        </p:nvPicPr>
        <p:blipFill>
          <a:blip r:embed="rId2"/>
          <a:stretch/>
        </p:blipFill>
        <p:spPr>
          <a:xfrm>
            <a:off x="9816120" y="352080"/>
            <a:ext cx="1517400" cy="131400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PlaceHolder 1"/>
          <p:cNvSpPr>
            <a:spLocks noGrp="1"/>
          </p:cNvSpPr>
          <p:nvPr>
            <p:ph type="title"/>
          </p:nvPr>
        </p:nvSpPr>
        <p:spPr>
          <a:xfrm>
            <a:off x="725760" y="3902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309"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1. Lack of Transparency</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10" name="PlaceHolder 3"/>
          <p:cNvSpPr>
            <a:spLocks noGrp="1"/>
          </p:cNvSpPr>
          <p:nvPr>
            <p:ph type="ftr" idx="109"/>
          </p:nvPr>
        </p:nvSpPr>
        <p:spPr>
          <a:xfrm>
            <a:off x="-25056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Video &lt;</a:t>
            </a:r>
            <a:r>
              <a:rPr b="0" lang="en-US" sz="1200" strike="noStrike" u="sng">
                <a:solidFill>
                  <a:schemeClr val="dk1">
                    <a:tint val="75000"/>
                  </a:schemeClr>
                </a:solidFill>
                <a:effectLst/>
                <a:uFillTx/>
                <a:latin typeface="Calibri"/>
                <a:ea typeface="Calibri"/>
                <a:hlinkClick r:id="rId1"/>
              </a:rPr>
              <a:t>https://youtu.be/idt7_GWd088</a:t>
            </a:r>
            <a:r>
              <a:rPr b="0" lang="en-US" sz="1200" strike="noStrike" u="none">
                <a:solidFill>
                  <a:schemeClr val="dk1">
                    <a:tint val="75000"/>
                  </a:schemeClr>
                </a:solidFill>
                <a:effectLst/>
                <a:uFillTx/>
                <a:latin typeface="Calibri"/>
                <a:ea typeface="Calibri"/>
              </a:rPr>
              <a:t>&gt;; NIH&lt; </a:t>
            </a:r>
            <a:r>
              <a:rPr b="0" lang="en-US" sz="1200" strike="noStrike" u="sng">
                <a:solidFill>
                  <a:schemeClr val="dk1">
                    <a:tint val="75000"/>
                  </a:schemeClr>
                </a:solidFill>
                <a:effectLst/>
                <a:uFillTx/>
                <a:latin typeface="Calibri"/>
                <a:ea typeface="Calibri"/>
                <a:hlinkClick r:id="rId2"/>
              </a:rPr>
              <a:t>https://www.nih.gov/research-training/rigor-reproducibility/training</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11" name="" descr="">
            <a:hlinkClick r:id="" action="ppaction://media"/>
          </p:cNvPr>
          <p:cNvPicPr/>
          <p:nvPr>
            <a:videoFile r:link="rId3"/>
            <p:extLst>
              <p:ext uri="{DAA4B4D4-6D71-4841-9C94-3DE7FCFB9230}">
                <p14:media r:link="rId4"/>
              </p:ext>
            </p:extLst>
          </p:nvPr>
        </p:nvPicPr>
        <p:blipFill>
          <a:blip r:embed="rId5"/>
          <a:stretch>
            <a:fillRect/>
          </a:stretch>
        </p:blipFill>
        <p:spPr>
          <a:xfrm>
            <a:off x="3214440" y="2461680"/>
            <a:ext cx="5548320" cy="3631320"/>
          </a:xfrm>
          <a:prstGeom prst="rect">
            <a:avLst/>
          </a:prstGeom>
          <a:ln w="0">
            <a:noFill/>
          </a:ln>
        </p:spPr>
      </p:pic>
      <p:pic>
        <p:nvPicPr>
          <p:cNvPr id="312" name="Picture 7" descr="Logo&#10;&#10;Description automatically generated"/>
          <p:cNvPicPr/>
          <p:nvPr/>
        </p:nvPicPr>
        <p:blipFill>
          <a:blip r:embed="rId6"/>
          <a:stretch/>
        </p:blipFill>
        <p:spPr>
          <a:xfrm>
            <a:off x="9816120" y="352080"/>
            <a:ext cx="1517400" cy="131400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PlaceHolder 1"/>
          <p:cNvSpPr>
            <a:spLocks noGrp="1"/>
          </p:cNvSpPr>
          <p:nvPr>
            <p:ph type="title"/>
          </p:nvPr>
        </p:nvSpPr>
        <p:spPr>
          <a:xfrm>
            <a:off x="725760" y="3902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314"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2. Blinding and Randomization</a:t>
            </a:r>
            <a:endParaRPr b="0" lang="en-US" sz="2100" strike="noStrike" u="none">
              <a:solidFill>
                <a:srgbClr val="000000"/>
              </a:solidFill>
              <a:effectLst/>
              <a:uFillTx/>
              <a:latin typeface="Arial"/>
            </a:endParaRPr>
          </a:p>
        </p:txBody>
      </p:sp>
      <p:sp>
        <p:nvSpPr>
          <p:cNvPr id="315" name="PlaceHolder 3"/>
          <p:cNvSpPr>
            <a:spLocks noGrp="1"/>
          </p:cNvSpPr>
          <p:nvPr>
            <p:ph type="ftr" idx="110"/>
          </p:nvPr>
        </p:nvSpPr>
        <p:spPr>
          <a:xfrm>
            <a:off x="745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Video &lt;</a:t>
            </a:r>
            <a:r>
              <a:rPr b="0" lang="en-US" sz="1200" strike="noStrike" u="sng">
                <a:solidFill>
                  <a:schemeClr val="dk1">
                    <a:tint val="75000"/>
                  </a:schemeClr>
                </a:solidFill>
                <a:effectLst/>
                <a:uFillTx/>
                <a:latin typeface="Calibri"/>
                <a:ea typeface="Calibri"/>
                <a:hlinkClick r:id="rId1"/>
              </a:rPr>
              <a:t>https://www.youtube.com/watch?v=cOVRUjNk6u8</a:t>
            </a:r>
            <a:r>
              <a:rPr b="0" lang="en-US" sz="1200" strike="noStrike" u="none">
                <a:solidFill>
                  <a:schemeClr val="dk1">
                    <a:tint val="75000"/>
                  </a:schemeClr>
                </a:solidFill>
                <a:effectLst/>
                <a:uFillTx/>
                <a:latin typeface="Calibri"/>
                <a:ea typeface="Calibri"/>
              </a:rPr>
              <a:t>&gt;; NIH&lt; </a:t>
            </a:r>
            <a:r>
              <a:rPr b="0" lang="en-US" sz="1200" strike="noStrike" u="sng">
                <a:solidFill>
                  <a:schemeClr val="dk1">
                    <a:tint val="75000"/>
                  </a:schemeClr>
                </a:solidFill>
                <a:effectLst/>
                <a:uFillTx/>
                <a:latin typeface="Calibri"/>
                <a:ea typeface="Calibri"/>
                <a:hlinkClick r:id="rId2"/>
              </a:rPr>
              <a:t>https://www.nih.gov/research-training/rigor-reproducibility/training</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16" name="" descr="">
            <a:hlinkClick r:id="" action="ppaction://media"/>
          </p:cNvPr>
          <p:cNvPicPr/>
          <p:nvPr>
            <a:videoFile r:link="rId3"/>
            <p:extLst>
              <p:ext uri="{DAA4B4D4-6D71-4841-9C94-3DE7FCFB9230}">
                <p14:media r:link="rId4"/>
              </p:ext>
            </p:extLst>
          </p:nvPr>
        </p:nvPicPr>
        <p:blipFill>
          <a:blip r:embed="rId5"/>
          <a:stretch>
            <a:fillRect/>
          </a:stretch>
        </p:blipFill>
        <p:spPr>
          <a:xfrm>
            <a:off x="3327120" y="2536560"/>
            <a:ext cx="5348520" cy="3519000"/>
          </a:xfrm>
          <a:prstGeom prst="rect">
            <a:avLst/>
          </a:prstGeom>
          <a:ln w="0">
            <a:noFill/>
          </a:ln>
        </p:spPr>
      </p:pic>
      <p:pic>
        <p:nvPicPr>
          <p:cNvPr id="317" name="Picture 7" descr="Logo&#10;&#10;Description automatically generated"/>
          <p:cNvPicPr/>
          <p:nvPr/>
        </p:nvPicPr>
        <p:blipFill>
          <a:blip r:embed="rId6"/>
          <a:stretch/>
        </p:blipFill>
        <p:spPr>
          <a:xfrm>
            <a:off x="9816120" y="352080"/>
            <a:ext cx="1517400" cy="131400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725760" y="3902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319"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3. Biological and Technical Replicates</a:t>
            </a:r>
            <a:endParaRPr b="0" lang="en-US" sz="2100" strike="noStrike" u="none">
              <a:solidFill>
                <a:srgbClr val="000000"/>
              </a:solidFill>
              <a:effectLst/>
              <a:uFillTx/>
              <a:latin typeface="Arial"/>
            </a:endParaRPr>
          </a:p>
        </p:txBody>
      </p:sp>
      <p:sp>
        <p:nvSpPr>
          <p:cNvPr id="320" name="PlaceHolder 3"/>
          <p:cNvSpPr>
            <a:spLocks noGrp="1"/>
          </p:cNvSpPr>
          <p:nvPr>
            <p:ph type="ftr" idx="111"/>
          </p:nvPr>
        </p:nvSpPr>
        <p:spPr>
          <a:xfrm>
            <a:off x="745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Video &lt;</a:t>
            </a:r>
            <a:r>
              <a:rPr b="0" lang="en-US" sz="1200" strike="noStrike" u="sng">
                <a:solidFill>
                  <a:schemeClr val="dk1">
                    <a:tint val="75000"/>
                  </a:schemeClr>
                </a:solidFill>
                <a:effectLst/>
                <a:uFillTx/>
                <a:latin typeface="Calibri"/>
                <a:ea typeface="Calibri"/>
                <a:hlinkClick r:id="rId1"/>
              </a:rPr>
              <a:t>https://www.youtube.com/watch?v=gBntka4O22Y</a:t>
            </a:r>
            <a:r>
              <a:rPr b="0" lang="en-US" sz="1200" strike="noStrike" u="none">
                <a:solidFill>
                  <a:schemeClr val="dk1">
                    <a:tint val="75000"/>
                  </a:schemeClr>
                </a:solidFill>
                <a:effectLst/>
                <a:uFillTx/>
                <a:latin typeface="Calibri"/>
                <a:ea typeface="Calibri"/>
              </a:rPr>
              <a:t>&gt;; NIH&lt; </a:t>
            </a:r>
            <a:r>
              <a:rPr b="0" lang="en-US" sz="1200" strike="noStrike" u="sng">
                <a:solidFill>
                  <a:schemeClr val="dk1">
                    <a:tint val="75000"/>
                  </a:schemeClr>
                </a:solidFill>
                <a:effectLst/>
                <a:uFillTx/>
                <a:latin typeface="Calibri"/>
                <a:ea typeface="Calibri"/>
                <a:hlinkClick r:id="rId2"/>
              </a:rPr>
              <a:t>https://www.nih.gov/research-training/rigor-reproducibility/training</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21" name="" descr="">
            <a:hlinkClick r:id="" action="ppaction://media"/>
          </p:cNvPr>
          <p:cNvPicPr/>
          <p:nvPr>
            <a:videoFile r:link="rId3"/>
            <p:extLst>
              <p:ext uri="{DAA4B4D4-6D71-4841-9C94-3DE7FCFB9230}">
                <p14:media r:link="rId4"/>
              </p:ext>
            </p:extLst>
          </p:nvPr>
        </p:nvPicPr>
        <p:blipFill>
          <a:blip r:embed="rId5"/>
          <a:stretch>
            <a:fillRect/>
          </a:stretch>
        </p:blipFill>
        <p:spPr>
          <a:xfrm>
            <a:off x="3214440" y="2561400"/>
            <a:ext cx="5535720" cy="3593880"/>
          </a:xfrm>
          <a:prstGeom prst="rect">
            <a:avLst/>
          </a:prstGeom>
          <a:ln w="0">
            <a:noFill/>
          </a:ln>
        </p:spPr>
      </p:pic>
      <p:pic>
        <p:nvPicPr>
          <p:cNvPr id="322" name="Picture 7" descr="Logo&#10;&#10;Description automatically generated"/>
          <p:cNvPicPr/>
          <p:nvPr/>
        </p:nvPicPr>
        <p:blipFill>
          <a:blip r:embed="rId6"/>
          <a:stretch/>
        </p:blipFill>
        <p:spPr>
          <a:xfrm>
            <a:off x="9816120" y="352080"/>
            <a:ext cx="1517400" cy="131400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725760" y="3902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Limits  </a:t>
            </a:r>
            <a:endParaRPr b="0" lang="en-US" sz="4400" strike="noStrike" u="none">
              <a:solidFill>
                <a:srgbClr val="000000"/>
              </a:solidFill>
              <a:effectLst/>
              <a:uFillTx/>
              <a:latin typeface="Arial"/>
            </a:endParaRPr>
          </a:p>
        </p:txBody>
      </p:sp>
      <p:sp>
        <p:nvSpPr>
          <p:cNvPr id="324"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4. Sample Size, Outliers, and Exclusion Criteria </a:t>
            </a:r>
            <a:endParaRPr b="0" lang="en-US" sz="2100" strike="noStrike" u="none">
              <a:solidFill>
                <a:srgbClr val="000000"/>
              </a:solidFill>
              <a:effectLst/>
              <a:uFillTx/>
              <a:latin typeface="Arial"/>
            </a:endParaRPr>
          </a:p>
        </p:txBody>
      </p:sp>
      <p:sp>
        <p:nvSpPr>
          <p:cNvPr id="325" name="PlaceHolder 3"/>
          <p:cNvSpPr>
            <a:spLocks noGrp="1"/>
          </p:cNvSpPr>
          <p:nvPr>
            <p:ph type="ftr" idx="112"/>
          </p:nvPr>
        </p:nvSpPr>
        <p:spPr>
          <a:xfrm>
            <a:off x="74520" y="6475320"/>
            <a:ext cx="12054240" cy="37476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YouTube Video  &lt;</a:t>
            </a:r>
            <a:r>
              <a:rPr b="0" lang="en-US" sz="1200" strike="noStrike" u="sng">
                <a:solidFill>
                  <a:schemeClr val="dk1">
                    <a:tint val="75000"/>
                  </a:schemeClr>
                </a:solidFill>
                <a:effectLst/>
                <a:uFillTx/>
                <a:latin typeface="Calibri"/>
                <a:ea typeface="Calibri"/>
                <a:hlinkClick r:id="rId1"/>
              </a:rPr>
              <a:t>https://www.youtube.com/watch?v=pKVKeO9pB0s</a:t>
            </a:r>
            <a:r>
              <a:rPr b="0" lang="en-US" sz="1200" strike="noStrike" u="none">
                <a:solidFill>
                  <a:schemeClr val="dk1">
                    <a:tint val="75000"/>
                  </a:schemeClr>
                </a:solidFill>
                <a:effectLst/>
                <a:uFillTx/>
                <a:latin typeface="Calibri"/>
                <a:ea typeface="Calibri"/>
              </a:rPr>
              <a:t>&gt;; NIH&lt; </a:t>
            </a:r>
            <a:r>
              <a:rPr b="0" lang="en-US" sz="1200" strike="noStrike" u="sng">
                <a:solidFill>
                  <a:schemeClr val="dk1">
                    <a:tint val="75000"/>
                  </a:schemeClr>
                </a:solidFill>
                <a:effectLst/>
                <a:uFillTx/>
                <a:latin typeface="Calibri"/>
                <a:ea typeface="Calibri"/>
                <a:hlinkClick r:id="rId2"/>
              </a:rPr>
              <a:t>https://www.nih.gov/research-training/rigor-reproducibility/training</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26" name="" descr="">
            <a:hlinkClick r:id="" action="ppaction://media"/>
          </p:cNvPr>
          <p:cNvPicPr/>
          <p:nvPr>
            <a:videoFile r:link="rId3"/>
            <p:extLst>
              <p:ext uri="{DAA4B4D4-6D71-4841-9C94-3DE7FCFB9230}">
                <p14:media r:link="rId4"/>
              </p:ext>
            </p:extLst>
          </p:nvPr>
        </p:nvPicPr>
        <p:blipFill>
          <a:blip r:embed="rId5"/>
          <a:stretch>
            <a:fillRect/>
          </a:stretch>
        </p:blipFill>
        <p:spPr>
          <a:xfrm>
            <a:off x="2689920" y="2361600"/>
            <a:ext cx="6185520" cy="3968640"/>
          </a:xfrm>
          <a:prstGeom prst="rect">
            <a:avLst/>
          </a:prstGeom>
          <a:ln w="0">
            <a:noFill/>
          </a:ln>
        </p:spPr>
      </p:pic>
      <p:pic>
        <p:nvPicPr>
          <p:cNvPr id="327" name="Picture 7" descr="Logo&#10;&#10;Description automatically generated"/>
          <p:cNvPicPr/>
          <p:nvPr/>
        </p:nvPicPr>
        <p:blipFill>
          <a:blip r:embed="rId6"/>
          <a:stretch/>
        </p:blipFill>
        <p:spPr>
          <a:xfrm>
            <a:off x="9816120" y="352080"/>
            <a:ext cx="1517400" cy="1314000"/>
          </a:xfrm>
          <a:prstGeom prst="rect">
            <a:avLst/>
          </a:prstGeom>
          <a:noFill/>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29"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Current Reproducibility Trends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current sentiment in reproducibility builds on the backs of the </a:t>
            </a:r>
            <a:r>
              <a:rPr b="1" i="1" lang="en-US" sz="2100" strike="noStrike" u="none">
                <a:solidFill>
                  <a:srgbClr val="0070c0"/>
                </a:solidFill>
                <a:effectLst/>
                <a:uFillTx/>
                <a:latin typeface="Calibri"/>
                <a:ea typeface="Calibri"/>
              </a:rPr>
              <a:t>Open Science</a:t>
            </a:r>
            <a:r>
              <a:rPr b="0" lang="en-US" sz="2100" strike="noStrike" u="none">
                <a:solidFill>
                  <a:schemeClr val="dk1"/>
                </a:solidFill>
                <a:effectLst/>
                <a:uFillTx/>
                <a:latin typeface="Calibri"/>
                <a:ea typeface="Calibri"/>
              </a:rPr>
              <a:t> -"</a:t>
            </a:r>
            <a:r>
              <a:rPr b="0" i="1" lang="en-US" sz="2100" strike="noStrike" u="none">
                <a:solidFill>
                  <a:schemeClr val="dk1"/>
                </a:solidFill>
                <a:effectLst/>
                <a:uFillTx/>
                <a:latin typeface="Calibri"/>
                <a:ea typeface="Calibri"/>
              </a:rPr>
              <a:t>transparent and accessible knowledge that is shared and developed through collaborative networks.</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Reproducibility in the AI setting means providing </a:t>
            </a:r>
            <a:r>
              <a:rPr b="0" lang="en-US" sz="2100" strike="noStrike" u="sng">
                <a:solidFill>
                  <a:schemeClr val="dk1"/>
                </a:solidFill>
                <a:effectLst/>
                <a:uFillTx/>
                <a:latin typeface="Calibri"/>
                <a:ea typeface="Calibri"/>
              </a:rPr>
              <a:t>code </a:t>
            </a:r>
            <a:r>
              <a:rPr b="0" lang="en-US" sz="2100" strike="noStrike" u="none">
                <a:solidFill>
                  <a:schemeClr val="dk1"/>
                </a:solidFill>
                <a:effectLst/>
                <a:uFillTx/>
                <a:latin typeface="Calibri"/>
                <a:ea typeface="Calibri"/>
              </a:rPr>
              <a:t>and </a:t>
            </a:r>
            <a:r>
              <a:rPr b="0" lang="en-US" sz="2100" strike="noStrike" u="sng">
                <a:solidFill>
                  <a:schemeClr val="dk1"/>
                </a:solidFill>
                <a:effectLst/>
                <a:uFillTx/>
                <a:latin typeface="Calibri"/>
                <a:ea typeface="Calibri"/>
              </a:rPr>
              <a:t>data </a:t>
            </a:r>
            <a:r>
              <a:rPr b="0" lang="en-US" sz="2100" strike="noStrike" u="none">
                <a:solidFill>
                  <a:schemeClr val="dk1"/>
                </a:solidFill>
                <a:effectLst/>
                <a:uFillTx/>
                <a:latin typeface="Calibri"/>
                <a:ea typeface="Calibri"/>
              </a:rPr>
              <a:t>to further reinforce the support for the claims that are made available; although, perfect reproducibility might not always be a possibility, the importance relies in the ability to reconcile among the differences. With open science, sharing code and data with each published paper becomes the general default.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For example, since 2016, all Nature (publisher) journals </a:t>
            </a:r>
            <a:r>
              <a:rPr b="0" lang="en-US" sz="2100" strike="noStrike" u="sng">
                <a:solidFill>
                  <a:schemeClr val="dk1"/>
                </a:solidFill>
                <a:effectLst/>
                <a:uFillTx/>
                <a:latin typeface="Calibri"/>
                <a:ea typeface="Calibri"/>
                <a:hlinkClick r:id="rId1"/>
              </a:rPr>
              <a:t>require</a:t>
            </a:r>
            <a:r>
              <a:rPr b="0" lang="en-US" sz="2100" strike="noStrike" u="none">
                <a:solidFill>
                  <a:schemeClr val="dk1"/>
                </a:solidFill>
                <a:effectLst/>
                <a:uFillTx/>
                <a:latin typeface="Calibri"/>
                <a:ea typeface="Calibri"/>
              </a:rPr>
              <a:t> that authors make materials, data, code and associated protocols promptly available to readers on request that are  "necessary [in order] to interpret, replicate and build on the reported findings."</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It’s true that running the same code on the same data is not advancing science, but it is necessary to advance science.</a:t>
            </a:r>
            <a:r>
              <a:rPr b="0" lang="en-US" sz="2100" strike="noStrike" u="none">
                <a:solidFill>
                  <a:schemeClr val="dk1"/>
                </a:solidFill>
                <a:effectLst/>
                <a:uFillTx/>
                <a:latin typeface="Calibri"/>
                <a:ea typeface="Calibri"/>
              </a:rPr>
              <a:t>” Monya Baker</a:t>
            </a:r>
            <a:endParaRPr b="0" lang="en-US" sz="2100" strike="noStrike" u="none">
              <a:solidFill>
                <a:srgbClr val="000000"/>
              </a:solidFill>
              <a:effectLst/>
              <a:uFillTx/>
              <a:latin typeface="Arial"/>
            </a:endParaRPr>
          </a:p>
        </p:txBody>
      </p:sp>
      <p:sp>
        <p:nvSpPr>
          <p:cNvPr id="330" name="PlaceHolder 3"/>
          <p:cNvSpPr>
            <a:spLocks noGrp="1"/>
          </p:cNvSpPr>
          <p:nvPr>
            <p:ph type="ftr" idx="113"/>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Open Science &lt;</a:t>
            </a:r>
            <a:r>
              <a:rPr b="0" lang="en-US" sz="1200" strike="noStrike" u="sng">
                <a:solidFill>
                  <a:schemeClr val="dk1">
                    <a:tint val="75000"/>
                  </a:schemeClr>
                </a:solidFill>
                <a:effectLst/>
                <a:uFillTx/>
                <a:latin typeface="Calibri"/>
                <a:ea typeface="Calibri"/>
                <a:hlinkClick r:id="rId2"/>
              </a:rPr>
              <a:t>https://doi.org/10.1016/j.jbusres.2017.12.043</a:t>
            </a:r>
            <a:r>
              <a:rPr b="0" lang="en-US" sz="1200" strike="noStrike" u="none">
                <a:solidFill>
                  <a:schemeClr val="dk1">
                    <a:tint val="75000"/>
                  </a:schemeClr>
                </a:solidFill>
                <a:effectLst/>
                <a:uFillTx/>
                <a:latin typeface="Calibri"/>
                <a:ea typeface="Calibri"/>
              </a:rPr>
              <a:t>&gt;;  Sharing Code &lt;</a:t>
            </a:r>
            <a:r>
              <a:rPr b="0" lang="en-US" sz="1200" strike="noStrike" u="sng">
                <a:solidFill>
                  <a:schemeClr val="dk1">
                    <a:tint val="75000"/>
                  </a:schemeClr>
                </a:solidFill>
                <a:effectLst/>
                <a:uFillTx/>
                <a:latin typeface="Calibri"/>
                <a:ea typeface="Calibri"/>
                <a:hlinkClick r:id="rId3"/>
              </a:rPr>
              <a:t>https://www.nature.com/articles/nature.2016.20504</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31" name="Picture 7" descr="Chart, radar chart&#10;&#10;Description automatically generated"/>
          <p:cNvPicPr/>
          <p:nvPr/>
        </p:nvPicPr>
        <p:blipFill>
          <a:blip r:embed="rId4"/>
          <a:stretch/>
        </p:blipFill>
        <p:spPr>
          <a:xfrm>
            <a:off x="8996040" y="249480"/>
            <a:ext cx="2337120" cy="1438560"/>
          </a:xfrm>
          <a:prstGeom prst="rect">
            <a:avLst/>
          </a:prstGeom>
          <a:noFill/>
          <a:ln w="0">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2"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  </a:t>
            </a:r>
            <a:endParaRPr b="0" lang="en-US" sz="4400" strike="noStrike" u="none">
              <a:solidFill>
                <a:srgbClr val="000000"/>
              </a:solidFill>
              <a:effectLst/>
              <a:uFillTx/>
              <a:latin typeface="Arial"/>
            </a:endParaRPr>
          </a:p>
        </p:txBody>
      </p:sp>
      <p:sp>
        <p:nvSpPr>
          <p:cNvPr id="333"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Current Reproducibility Trends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An “army” of 31 scientists published a damning response in rage to a study published by Google Health. The study itself was a positive one, for it described successful attempts of an AI application discovering signs of breast cancer in medical images.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major critique of the paper, wasn’t research related, but more directed to the practice of </a:t>
            </a:r>
            <a:r>
              <a:rPr b="1" i="1" lang="en-US" sz="2100" strike="noStrike" u="none">
                <a:solidFill>
                  <a:srgbClr val="ffc000"/>
                </a:solidFill>
                <a:effectLst/>
                <a:uFillTx/>
                <a:latin typeface="Calibri"/>
                <a:ea typeface="Calibri"/>
              </a:rPr>
              <a:t>withholding critical pieces of information</a:t>
            </a:r>
            <a:r>
              <a:rPr b="0" lang="en-US" sz="2100" strike="noStrike" u="none">
                <a:solidFill>
                  <a:schemeClr val="dk1"/>
                </a:solidFill>
                <a:effectLst/>
                <a:uFillTx/>
                <a:latin typeface="Calibri"/>
                <a:ea typeface="Calibri"/>
              </a:rPr>
              <a:t> necessary for reproducibility and verification such as code and testing mechanisms. To the scientists Google’s paper “amounted to nothing more than a promotion of proprietary tech.”  Although, there are barriers, the consensus on the future seems to hold open science with accompanying code and data (when applicable). </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When we saw that paper from Google, we realized that it was yet another example of a very high-profile journal publishing a very exciting study that has nothing to do with science. It's more an advertisement for cool technology. We can’t really do anything with it.</a:t>
            </a:r>
            <a:r>
              <a:rPr b="0" lang="en-US" sz="2100" strike="noStrike" u="none">
                <a:solidFill>
                  <a:schemeClr val="dk1"/>
                </a:solidFill>
                <a:effectLst/>
                <a:uFillTx/>
                <a:latin typeface="Calibri"/>
                <a:ea typeface="Calibri"/>
              </a:rPr>
              <a:t>”- H.Kains </a:t>
            </a:r>
            <a:endParaRPr b="0" lang="en-US" sz="2100" strike="noStrike" u="none">
              <a:solidFill>
                <a:srgbClr val="000000"/>
              </a:solidFill>
              <a:effectLst/>
              <a:uFillTx/>
              <a:latin typeface="Arial"/>
            </a:endParaRPr>
          </a:p>
        </p:txBody>
      </p:sp>
      <p:sp>
        <p:nvSpPr>
          <p:cNvPr id="334" name="PlaceHolder 3"/>
          <p:cNvSpPr>
            <a:spLocks noGrp="1"/>
          </p:cNvSpPr>
          <p:nvPr>
            <p:ph type="ftr" idx="114"/>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Story Article &lt;</a:t>
            </a:r>
            <a:r>
              <a:rPr b="0" lang="en-US" sz="1200" strike="noStrike" u="sng">
                <a:solidFill>
                  <a:schemeClr val="dk1">
                    <a:tint val="75000"/>
                  </a:schemeClr>
                </a:solidFill>
                <a:effectLst/>
                <a:uFillTx/>
                <a:latin typeface="Calibri"/>
                <a:ea typeface="Calibri"/>
                <a:hlinkClick r:id="rId1"/>
              </a:rPr>
              <a:t>https://tinyurl.com/bdfwrrxj</a:t>
            </a:r>
            <a:r>
              <a:rPr b="0" lang="en-US" sz="1200" strike="noStrike" u="none">
                <a:solidFill>
                  <a:schemeClr val="dk1">
                    <a:tint val="75000"/>
                  </a:schemeClr>
                </a:solidFill>
                <a:effectLst/>
                <a:uFillTx/>
                <a:latin typeface="Calibri"/>
                <a:ea typeface="Calibri"/>
              </a:rPr>
              <a:t>&gt;;  Google Study &lt;</a:t>
            </a:r>
            <a:r>
              <a:rPr b="0" lang="en-US" sz="1200" strike="noStrike" u="sng">
                <a:solidFill>
                  <a:schemeClr val="dk1">
                    <a:tint val="75000"/>
                  </a:schemeClr>
                </a:solidFill>
                <a:effectLst/>
                <a:uFillTx/>
                <a:latin typeface="Calibri"/>
                <a:ea typeface="Calibri"/>
                <a:hlinkClick r:id="rId2"/>
              </a:rPr>
              <a:t>https://www.nature.com/articles/s41586-019-1799-6</a:t>
            </a:r>
            <a:r>
              <a:rPr b="0" lang="en-US" sz="1200" strike="noStrike" u="none">
                <a:solidFill>
                  <a:schemeClr val="dk1">
                    <a:tint val="75000"/>
                  </a:schemeClr>
                </a:solidFill>
                <a:effectLst/>
                <a:uFillTx/>
                <a:latin typeface="Calibri"/>
                <a:ea typeface="Calibri"/>
              </a:rPr>
              <a:t>&gt;; Scientists Response &lt;</a:t>
            </a:r>
            <a:r>
              <a:rPr b="0" lang="en-US" sz="1200" strike="noStrike" u="sng">
                <a:solidFill>
                  <a:schemeClr val="dk1">
                    <a:tint val="75000"/>
                  </a:schemeClr>
                </a:solidFill>
                <a:effectLst/>
                <a:uFillTx/>
                <a:latin typeface="Calibri"/>
                <a:ea typeface="Calibri"/>
                <a:hlinkClick r:id="rId3"/>
              </a:rPr>
              <a:t>https://www.nature.com/articles/s41586-020-2766-y</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35" name="Picture 7" descr="A picture containing nature&#10;&#10;Description automatically generated"/>
          <p:cNvPicPr/>
          <p:nvPr/>
        </p:nvPicPr>
        <p:blipFill>
          <a:blip r:embed="rId4"/>
          <a:stretch/>
        </p:blipFill>
        <p:spPr>
          <a:xfrm>
            <a:off x="9989280" y="360360"/>
            <a:ext cx="1345680" cy="1454040"/>
          </a:xfrm>
          <a:prstGeom prst="rect">
            <a:avLst/>
          </a:prstGeom>
          <a:noFill/>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37"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Replication Crisis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replication crisis (a.k.a. reproducibility crisis) is an ongoing methodological crisis in which it has been found that the results of many scientific studies are difficult or impossible to reproduce; such failures undermine the credibility of science."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According to a 2016 survey, “more than 70% of researchers have tried and failed to reproduce another scientist's experiments, and more than half have failed to reproduce their own experiments” (Baker, 2016).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"Yet, less than 31% think that failure to reproduce published results means that the result is probably wrong, and most say that they still trust the published literature."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"sometimes-contradictory" attitudes towards reproducibility could be the result of a lack of a </a:t>
            </a:r>
            <a:r>
              <a:rPr b="0" lang="en-US" sz="2100" strike="noStrike" u="sng">
                <a:solidFill>
                  <a:schemeClr val="dk1"/>
                </a:solidFill>
                <a:effectLst/>
                <a:uFillTx/>
                <a:latin typeface="Calibri"/>
                <a:ea typeface="Calibri"/>
              </a:rPr>
              <a:t>consensus </a:t>
            </a:r>
            <a:r>
              <a:rPr b="0" lang="en-US" sz="2100" strike="noStrike" u="none">
                <a:solidFill>
                  <a:schemeClr val="dk1"/>
                </a:solidFill>
                <a:effectLst/>
                <a:uFillTx/>
                <a:latin typeface="Calibri"/>
                <a:ea typeface="Calibri"/>
              </a:rPr>
              <a:t>on what reproducibility is or should be.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br>
              <a:rPr sz="2800"/>
            </a:br>
            <a:endParaRPr b="0" lang="en-US" sz="28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38" name="PlaceHolder 3"/>
          <p:cNvSpPr>
            <a:spLocks noGrp="1"/>
          </p:cNvSpPr>
          <p:nvPr>
            <p:ph type="ftr" idx="115"/>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Wiki &lt;</a:t>
            </a:r>
            <a:r>
              <a:rPr b="0" lang="en-US" sz="1200" strike="noStrike" u="sng">
                <a:solidFill>
                  <a:schemeClr val="dk1">
                    <a:tint val="75000"/>
                  </a:schemeClr>
                </a:solidFill>
                <a:effectLst/>
                <a:uFillTx/>
                <a:latin typeface="Calibri"/>
                <a:hlinkClick r:id="rId1"/>
              </a:rPr>
              <a:t>https://en.wikipedia.org/wiki/Replication_crisis</a:t>
            </a:r>
            <a:r>
              <a:rPr b="0" lang="en-US" sz="1200" strike="noStrike" u="none">
                <a:solidFill>
                  <a:schemeClr val="dk1">
                    <a:tint val="75000"/>
                  </a:schemeClr>
                </a:solidFill>
                <a:effectLst/>
                <a:uFillTx/>
                <a:latin typeface="Calibri"/>
              </a:rPr>
              <a:t>&gt;; </a:t>
            </a:r>
            <a:r>
              <a:rPr b="0" lang="en-US" sz="1200" strike="noStrike" u="none">
                <a:solidFill>
                  <a:schemeClr val="dk1">
                    <a:tint val="75000"/>
                  </a:schemeClr>
                </a:solidFill>
                <a:effectLst/>
                <a:uFillTx/>
                <a:latin typeface="Calibri"/>
                <a:ea typeface="Calibri"/>
              </a:rPr>
              <a:t>Baker 2016 &lt; </a:t>
            </a:r>
            <a:r>
              <a:rPr b="0" lang="en-US" sz="1200" strike="noStrike" u="sng">
                <a:solidFill>
                  <a:schemeClr val="dk1">
                    <a:tint val="75000"/>
                  </a:schemeClr>
                </a:solidFill>
                <a:effectLst/>
                <a:uFillTx/>
                <a:latin typeface="Calibri"/>
                <a:ea typeface="Calibri"/>
                <a:hlinkClick r:id="rId2"/>
              </a:rPr>
              <a:t>https://www.nature.com/articles/533452a</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339" name="Picture 7" descr="Chart, radar chart&#10;&#10;Description automatically generated"/>
          <p:cNvPicPr/>
          <p:nvPr/>
        </p:nvPicPr>
        <p:blipFill>
          <a:blip r:embed="rId3"/>
          <a:stretch/>
        </p:blipFill>
        <p:spPr>
          <a:xfrm>
            <a:off x="8996040" y="249480"/>
            <a:ext cx="2337120" cy="1438560"/>
          </a:xfrm>
          <a:prstGeom prst="rect">
            <a:avLst/>
          </a:prstGeom>
          <a:noFill/>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Future Peek</a:t>
            </a:r>
            <a:endParaRPr b="0" lang="en-US" sz="4400" strike="noStrike" u="none">
              <a:solidFill>
                <a:srgbClr val="000000"/>
              </a:solidFill>
              <a:effectLst/>
              <a:uFillTx/>
              <a:latin typeface="Arial"/>
            </a:endParaRPr>
          </a:p>
        </p:txBody>
      </p:sp>
      <p:sp>
        <p:nvSpPr>
          <p:cNvPr id="146"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a:t>
            </a:r>
            <a:r>
              <a:rPr b="1" i="1" lang="en-US" sz="2100" strike="noStrike" u="none">
                <a:solidFill>
                  <a:srgbClr val="0070c0"/>
                </a:solidFill>
                <a:effectLst/>
                <a:uFillTx/>
                <a:latin typeface="Calibri"/>
                <a:ea typeface="Calibri"/>
              </a:rPr>
              <a:t>What are the strong areas of focus by investments?</a:t>
            </a:r>
            <a:r>
              <a:rPr b="0" i="1" lang="en-US" sz="2100" strike="noStrike" u="none">
                <a:solidFill>
                  <a:srgbClr val="000000"/>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 “Drugs, Cancer, Molecular, Drug Discovery” area tops the list of AI investment—4.5 times higher than 2019 (COVID-19). </a:t>
            </a:r>
            <a:endParaRPr b="0" lang="en-US" sz="2100" strike="noStrike" u="none">
              <a:solidFill>
                <a:srgbClr val="000000"/>
              </a:solidFill>
              <a:effectLst/>
              <a:uFillTx/>
              <a:latin typeface="Arial"/>
            </a:endParaRPr>
          </a:p>
        </p:txBody>
      </p:sp>
      <p:sp>
        <p:nvSpPr>
          <p:cNvPr id="147" name="PlaceHolder 3"/>
          <p:cNvSpPr>
            <a:spLocks noGrp="1"/>
          </p:cNvSpPr>
          <p:nvPr>
            <p:ph type="ftr" idx="76"/>
          </p:nvPr>
        </p:nvSpPr>
        <p:spPr>
          <a:xfrm>
            <a:off x="112680" y="6626520"/>
            <a:ext cx="12070080" cy="17964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Report Ch. 3 (The Economy) &lt; </a:t>
            </a:r>
            <a:r>
              <a:rPr b="0" lang="en-US" sz="1200" strike="noStrike" u="sng">
                <a:solidFill>
                  <a:schemeClr val="dk1">
                    <a:tint val="75000"/>
                  </a:schemeClr>
                </a:solidFill>
                <a:effectLst/>
                <a:uFillTx/>
                <a:latin typeface="Calibri"/>
                <a:hlinkClick r:id="rId1"/>
              </a:rPr>
              <a:t>https://aiindex.stanford.edu/report/</a:t>
            </a:r>
            <a:r>
              <a:rPr b="0" lang="en-US" sz="1200" strike="noStrike" u="none">
                <a:solidFill>
                  <a:schemeClr val="dk1">
                    <a:tint val="75000"/>
                  </a:schemeClr>
                </a:solidFill>
                <a:effectLst/>
                <a:uFillTx/>
                <a:latin typeface="Calibri"/>
              </a:rPr>
              <a:t> &gt;​</a:t>
            </a:r>
            <a:endParaRPr b="0" lang="en-US" sz="1200" strike="noStrike" u="none">
              <a:solidFill>
                <a:srgbClr val="000000"/>
              </a:solidFill>
              <a:effectLst/>
              <a:uFillTx/>
              <a:latin typeface="Times New Roman"/>
            </a:endParaRPr>
          </a:p>
        </p:txBody>
      </p:sp>
      <p:pic>
        <p:nvPicPr>
          <p:cNvPr id="148" name="Picture 6" descr="Chart, bar chart&#10;&#10;Description automatically generated"/>
          <p:cNvPicPr/>
          <p:nvPr/>
        </p:nvPicPr>
        <p:blipFill>
          <a:blip r:embed="rId2"/>
          <a:stretch/>
        </p:blipFill>
        <p:spPr>
          <a:xfrm>
            <a:off x="3094200" y="2800800"/>
            <a:ext cx="6010920" cy="3819960"/>
          </a:xfrm>
          <a:prstGeom prst="rect">
            <a:avLst/>
          </a:prstGeom>
          <a:noFill/>
          <a:ln w="0">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41"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Replication Crisis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42" name="PlaceHolder 3"/>
          <p:cNvSpPr>
            <a:spLocks noGrp="1"/>
          </p:cNvSpPr>
          <p:nvPr>
            <p:ph type="ftr" idx="116"/>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Baker 2016 </a:t>
            </a:r>
            <a:r>
              <a:rPr b="0" lang="en-US" sz="1200" strike="noStrike" u="none">
                <a:solidFill>
                  <a:schemeClr val="dk1">
                    <a:tint val="75000"/>
                  </a:schemeClr>
                </a:solidFill>
                <a:effectLst/>
                <a:uFillTx/>
                <a:latin typeface="Calibri"/>
                <a:ea typeface="Calibri"/>
              </a:rPr>
              <a:t>&lt; </a:t>
            </a:r>
            <a:r>
              <a:rPr b="0" lang="en-US" sz="1200" strike="noStrike" u="sng">
                <a:solidFill>
                  <a:schemeClr val="dk1">
                    <a:tint val="75000"/>
                  </a:schemeClr>
                </a:solidFill>
                <a:effectLst/>
                <a:uFillTx/>
                <a:latin typeface="Calibri"/>
                <a:ea typeface="Calibri"/>
                <a:hlinkClick r:id="rId1"/>
              </a:rPr>
              <a:t>https://www.nature.com/articles/533452a</a:t>
            </a:r>
            <a:r>
              <a:rPr b="0" lang="en-US" sz="1200" strike="noStrike" u="none">
                <a:solidFill>
                  <a:schemeClr val="dk1">
                    <a:tint val="75000"/>
                  </a:schemeClr>
                </a:solidFill>
                <a:effectLst/>
                <a:uFillTx/>
                <a:latin typeface="Calibri"/>
                <a:ea typeface="Calibri"/>
              </a:rPr>
              <a:t>&gt; pdf &lt;</a:t>
            </a:r>
            <a:r>
              <a:rPr b="0" lang="en-US" sz="1200" strike="noStrike" u="sng">
                <a:solidFill>
                  <a:schemeClr val="dk1">
                    <a:tint val="75000"/>
                  </a:schemeClr>
                </a:solidFill>
                <a:effectLst/>
                <a:uFillTx/>
                <a:latin typeface="Calibri"/>
                <a:ea typeface="Calibri"/>
                <a:hlinkClick r:id="rId2"/>
              </a:rPr>
              <a:t>https://www.nature.com/articles/533452a.pdf</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343" name="Picture 7" descr="A picture containing chart&#10;&#10;Description automatically generated"/>
          <p:cNvPicPr/>
          <p:nvPr/>
        </p:nvPicPr>
        <p:blipFill>
          <a:blip r:embed="rId3"/>
          <a:stretch/>
        </p:blipFill>
        <p:spPr>
          <a:xfrm>
            <a:off x="739800" y="2181960"/>
            <a:ext cx="3671280" cy="3951360"/>
          </a:xfrm>
          <a:prstGeom prst="rect">
            <a:avLst/>
          </a:prstGeom>
          <a:noFill/>
          <a:ln w="0">
            <a:noFill/>
          </a:ln>
        </p:spPr>
      </p:pic>
      <p:pic>
        <p:nvPicPr>
          <p:cNvPr id="344" name="Picture 8" descr="Chart&#10;&#10;Description automatically generated"/>
          <p:cNvPicPr/>
          <p:nvPr/>
        </p:nvPicPr>
        <p:blipFill>
          <a:blip r:embed="rId4"/>
          <a:stretch/>
        </p:blipFill>
        <p:spPr>
          <a:xfrm>
            <a:off x="4735800" y="2152080"/>
            <a:ext cx="3984840" cy="3903840"/>
          </a:xfrm>
          <a:prstGeom prst="rect">
            <a:avLst/>
          </a:prstGeom>
          <a:noFill/>
          <a:ln w="0">
            <a:noFill/>
          </a:ln>
        </p:spPr>
      </p:pic>
      <p:pic>
        <p:nvPicPr>
          <p:cNvPr id="345" name="Picture 9" descr="Diagram&#10;&#10;Description automatically generated"/>
          <p:cNvPicPr/>
          <p:nvPr/>
        </p:nvPicPr>
        <p:blipFill>
          <a:blip r:embed="rId5"/>
          <a:stretch/>
        </p:blipFill>
        <p:spPr>
          <a:xfrm>
            <a:off x="8721720" y="2150280"/>
            <a:ext cx="3088440" cy="2162880"/>
          </a:xfrm>
          <a:prstGeom prst="rect">
            <a:avLst/>
          </a:prstGeom>
          <a:noFill/>
          <a:ln w="0">
            <a:noFill/>
          </a:ln>
        </p:spPr>
      </p:pic>
      <p:pic>
        <p:nvPicPr>
          <p:cNvPr id="346" name="Picture 10" descr=""/>
          <p:cNvPicPr/>
          <p:nvPr/>
        </p:nvPicPr>
        <p:blipFill>
          <a:blip r:embed="rId6"/>
          <a:stretch/>
        </p:blipFill>
        <p:spPr>
          <a:xfrm>
            <a:off x="4735800" y="6136200"/>
            <a:ext cx="3984480" cy="253440"/>
          </a:xfrm>
          <a:prstGeom prst="rect">
            <a:avLst/>
          </a:prstGeom>
          <a:noFill/>
          <a:ln w="0">
            <a:noFill/>
          </a:ln>
        </p:spPr>
      </p:pic>
      <p:sp>
        <p:nvSpPr>
          <p:cNvPr id="347" name="TextBox 10"/>
          <p:cNvSpPr/>
          <p:nvPr/>
        </p:nvSpPr>
        <p:spPr>
          <a:xfrm>
            <a:off x="8769240" y="4812840"/>
            <a:ext cx="281808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800" strike="noStrike" u="none">
                <a:solidFill>
                  <a:schemeClr val="lt1">
                    <a:lumMod val="50000"/>
                  </a:schemeClr>
                </a:solidFill>
                <a:effectLst/>
                <a:uFillTx/>
                <a:latin typeface="Calibri"/>
              </a:rPr>
              <a:t>Survey from Monya Baker </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49"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Replication Crisis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“Computational science — like other disciplines — is grappling with reproducibility problems, partly because researchers find it difficult to reproduce results based on custom-built algorithms or software" given the necessity of details such as methods, process, and explicit code required in order reproduce the reported results.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50" name="PlaceHolder 3"/>
          <p:cNvSpPr>
            <a:spLocks noGrp="1"/>
          </p:cNvSpPr>
          <p:nvPr>
            <p:ph type="ftr" idx="117"/>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 Hudson &lt; </a:t>
            </a:r>
            <a:r>
              <a:rPr b="0" lang="en-US" sz="1200" strike="noStrike" u="sng">
                <a:solidFill>
                  <a:schemeClr val="dk1">
                    <a:tint val="75000"/>
                  </a:schemeClr>
                </a:solidFill>
                <a:effectLst/>
                <a:uFillTx/>
                <a:latin typeface="Calibri"/>
                <a:ea typeface="Calibri"/>
                <a:hlinkClick r:id="rId1"/>
              </a:rPr>
              <a:t>https://tinyurl.com/5n8fvszy</a:t>
            </a:r>
            <a:r>
              <a:rPr b="0" lang="en-US" sz="1200" strike="noStrike" u="none">
                <a:solidFill>
                  <a:schemeClr val="dk1">
                    <a:tint val="75000"/>
                  </a:schemeClr>
                </a:solidFill>
                <a:effectLst/>
                <a:uFillTx/>
                <a:latin typeface="Calibri"/>
                <a:ea typeface="Calibri"/>
              </a:rPr>
              <a:t>&gt;, Gunderson &lt;</a:t>
            </a:r>
            <a:r>
              <a:rPr b="0" lang="en-US" sz="1200" strike="noStrike" u="sng">
                <a:solidFill>
                  <a:schemeClr val="dk1">
                    <a:tint val="75000"/>
                  </a:schemeClr>
                </a:solidFill>
                <a:effectLst/>
                <a:uFillTx/>
                <a:latin typeface="Calibri"/>
                <a:ea typeface="Calibri"/>
                <a:hlinkClick r:id="rId2"/>
              </a:rPr>
              <a:t>https://tinyurl.com/yey3d9k8</a:t>
            </a:r>
            <a:r>
              <a:rPr b="0" lang="en-US" sz="1200" strike="noStrike" u="none">
                <a:solidFill>
                  <a:schemeClr val="dk1">
                    <a:tint val="75000"/>
                  </a:schemeClr>
                </a:solidFill>
                <a:effectLst/>
                <a:uFillTx/>
                <a:latin typeface="Calibri"/>
                <a:ea typeface="Calibri"/>
              </a:rPr>
              <a:t>&gt;;  CS &lt; </a:t>
            </a:r>
            <a:r>
              <a:rPr b="0" lang="en-US" sz="1200" strike="noStrike" u="sng">
                <a:solidFill>
                  <a:schemeClr val="dk1">
                    <a:tint val="75000"/>
                  </a:schemeClr>
                </a:solidFill>
                <a:effectLst/>
                <a:uFillTx/>
                <a:latin typeface="Calibri"/>
                <a:ea typeface="Calibri"/>
                <a:hlinkClick r:id="rId3"/>
              </a:rPr>
              <a:t>https://tinyurl.com/js3v6f27</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51" name="Picture 5" descr="Chart, bar chart&#10;&#10;Description automatically generated"/>
          <p:cNvPicPr/>
          <p:nvPr/>
        </p:nvPicPr>
        <p:blipFill>
          <a:blip r:embed="rId4"/>
          <a:stretch/>
        </p:blipFill>
        <p:spPr>
          <a:xfrm>
            <a:off x="8502120" y="3222000"/>
            <a:ext cx="2901960" cy="3094560"/>
          </a:xfrm>
          <a:prstGeom prst="rect">
            <a:avLst/>
          </a:prstGeom>
          <a:noFill/>
          <a:ln w="0">
            <a:noFill/>
          </a:ln>
        </p:spPr>
      </p:pic>
      <p:sp>
        <p:nvSpPr>
          <p:cNvPr id="352" name="TextBox 5"/>
          <p:cNvSpPr/>
          <p:nvPr/>
        </p:nvSpPr>
        <p:spPr>
          <a:xfrm>
            <a:off x="839160" y="3812040"/>
            <a:ext cx="7656480" cy="23522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lang="en-US" sz="2100" strike="noStrike" u="none">
                <a:solidFill>
                  <a:schemeClr val="dk1"/>
                </a:solidFill>
                <a:effectLst/>
                <a:uFillTx/>
                <a:latin typeface="Calibri"/>
              </a:rPr>
              <a:t>One of the most fundamental problems is the lack of code sharing. For example, according to a survey by O. E. Erik Gundersen, a Norwegian computer scientist, which examined 400 algorithms papers at two very prestigious AI conferences - "only 6% of the presenters shared the algorithm’s code. Only a third shared the data they tested their algorithms on, and just half shared “pseudocode”—a limited summary of an algorithm." </a:t>
            </a:r>
            <a:endParaRPr b="0" lang="en-US" sz="2100" strike="noStrike" u="none">
              <a:solidFill>
                <a:srgbClr val="000000"/>
              </a:solidFill>
              <a:effectLst/>
              <a:uFillTx/>
              <a:latin typeface="Arial"/>
            </a:endParaRPr>
          </a:p>
        </p:txBody>
      </p:sp>
      <p:sp>
        <p:nvSpPr>
          <p:cNvPr id="353" name="TextBox 7"/>
          <p:cNvSpPr/>
          <p:nvPr/>
        </p:nvSpPr>
        <p:spPr>
          <a:xfrm>
            <a:off x="8609400" y="6226920"/>
            <a:ext cx="2741040" cy="367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0" i="1" lang="en-US" sz="1800" strike="noStrike" u="none">
                <a:solidFill>
                  <a:schemeClr val="lt1">
                    <a:lumMod val="50000"/>
                  </a:schemeClr>
                </a:solidFill>
                <a:effectLst/>
                <a:uFillTx/>
                <a:latin typeface="Calibri"/>
              </a:rPr>
              <a:t>Viz by Matthew Hudson</a:t>
            </a:r>
            <a:endParaRPr b="0" lang="en-US" sz="18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55"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Example of Exasperation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0" i="1" lang="en-US" sz="2100" strike="noStrike" u="none">
                <a:solidFill>
                  <a:srgbClr val="000000"/>
                </a:solidFill>
                <a:effectLst/>
                <a:highlight>
                  <a:srgbClr val="ffff00"/>
                </a:highlight>
                <a:uFillTx/>
                <a:latin typeface="Calibri"/>
                <a:ea typeface="Calibri"/>
              </a:rPr>
              <a:t>An Active Website!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56" name="PlaceHolder 3"/>
          <p:cNvSpPr>
            <a:spLocks noGrp="1"/>
          </p:cNvSpPr>
          <p:nvPr>
            <p:ph type="ftr" idx="118"/>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Papers Without Code&lt;  </a:t>
            </a:r>
            <a:r>
              <a:rPr b="0" lang="en-US" sz="1200" strike="noStrike" u="sng">
                <a:solidFill>
                  <a:schemeClr val="dk1">
                    <a:tint val="75000"/>
                  </a:schemeClr>
                </a:solidFill>
                <a:effectLst/>
                <a:uFillTx/>
                <a:latin typeface="Calibri"/>
                <a:hlinkClick r:id="rId1"/>
              </a:rPr>
              <a:t>https://www.paperswithoutcode.com/</a:t>
            </a:r>
            <a:r>
              <a:rPr b="0" lang="en-US" sz="1200" strike="noStrike" u="none">
                <a:solidFill>
                  <a:schemeClr val="dk1">
                    <a:tint val="75000"/>
                  </a:schemeClr>
                </a:solidFill>
                <a:effectLst/>
                <a:uFillTx/>
                <a:latin typeface="Calibri"/>
              </a:rPr>
              <a:t> &gt;</a:t>
            </a:r>
            <a:endParaRPr b="0" lang="en-US" sz="1200" strike="noStrike" u="none">
              <a:solidFill>
                <a:srgbClr val="000000"/>
              </a:solidFill>
              <a:effectLst/>
              <a:uFillTx/>
              <a:latin typeface="Times New Roman"/>
            </a:endParaRPr>
          </a:p>
        </p:txBody>
      </p:sp>
      <p:pic>
        <p:nvPicPr>
          <p:cNvPr id="357" name="Picture 7" descr="Chart, radar chart&#10;&#10;Description automatically generated"/>
          <p:cNvPicPr/>
          <p:nvPr/>
        </p:nvPicPr>
        <p:blipFill>
          <a:blip r:embed="rId2"/>
          <a:stretch/>
        </p:blipFill>
        <p:spPr>
          <a:xfrm>
            <a:off x="8996040" y="249480"/>
            <a:ext cx="2337120" cy="1438560"/>
          </a:xfrm>
          <a:prstGeom prst="rect">
            <a:avLst/>
          </a:prstGeom>
          <a:noFill/>
          <a:ln w="0">
            <a:noFill/>
          </a:ln>
        </p:spPr>
      </p:pic>
      <p:pic>
        <p:nvPicPr>
          <p:cNvPr id="358" name="Picture 5" descr="Text&#10;&#10;Description automatically generated"/>
          <p:cNvPicPr/>
          <p:nvPr/>
        </p:nvPicPr>
        <p:blipFill>
          <a:blip r:embed="rId3"/>
          <a:stretch/>
        </p:blipFill>
        <p:spPr>
          <a:xfrm>
            <a:off x="3983760" y="1886040"/>
            <a:ext cx="4876920" cy="4500360"/>
          </a:xfrm>
          <a:prstGeom prst="rect">
            <a:avLst/>
          </a:prstGeom>
          <a:noFill/>
          <a:ln w="0">
            <a:noFill/>
          </a:ln>
        </p:spPr>
      </p:pic>
      <p:sp>
        <p:nvSpPr>
          <p:cNvPr id="359" name="Rectangle 5"/>
          <p:cNvSpPr/>
          <p:nvPr/>
        </p:nvSpPr>
        <p:spPr>
          <a:xfrm>
            <a:off x="3985920" y="2982600"/>
            <a:ext cx="4838040" cy="1350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61"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Why Aren't Researchers Sharing?</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There are many "reasons" on why sharing might be limited: "the code might be a work in progress, owned by a company,  dependent on other code, itself unpublished, or it might be that the code is simply lost—what Rougier calls the “my dog ate my program” problem."</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lvl="1" marL="5716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Privacy</a:t>
            </a:r>
            <a:r>
              <a:rPr b="0" i="1" lang="en-US" sz="2100" strike="noStrike" u="none">
                <a:solidFill>
                  <a:schemeClr val="dk1"/>
                </a:solidFill>
                <a:effectLst/>
                <a:uFillTx/>
                <a:latin typeface="Calibri"/>
                <a:ea typeface="Calibri"/>
              </a:rPr>
              <a:t>, re</a:t>
            </a:r>
            <a:r>
              <a:rPr b="0" lang="en-US" sz="2100" strike="noStrike" u="none">
                <a:solidFill>
                  <a:schemeClr val="dk1"/>
                </a:solidFill>
                <a:effectLst/>
                <a:uFillTx/>
                <a:latin typeface="Calibri"/>
                <a:ea typeface="Calibri"/>
              </a:rPr>
              <a:t>gulations or confidentiality result in a lack of public code/data </a:t>
            </a:r>
            <a:endParaRPr b="0" lang="en-US" sz="2100" strike="noStrike" u="none">
              <a:solidFill>
                <a:srgbClr val="000000"/>
              </a:solidFill>
              <a:effectLst/>
              <a:uFillTx/>
              <a:latin typeface="Arial"/>
            </a:endParaRPr>
          </a:p>
          <a:p>
            <a:pPr lvl="1" marL="5716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Selectivity</a:t>
            </a:r>
            <a:r>
              <a:rPr b="0" lang="en-US" sz="2100" strike="noStrike" u="none">
                <a:solidFill>
                  <a:schemeClr val="dk1"/>
                </a:solidFill>
                <a:effectLst/>
                <a:uFillTx/>
                <a:latin typeface="Calibri"/>
                <a:ea typeface="Calibri"/>
              </a:rPr>
              <a:t>,  cherry-picking the best results from several experiments and present them as state-of-the-art achievements- sharing everything "might not look too good" after all.</a:t>
            </a:r>
            <a:endParaRPr b="0" lang="en-US" sz="2100" strike="noStrike" u="none">
              <a:solidFill>
                <a:srgbClr val="000000"/>
              </a:solidFill>
              <a:effectLst/>
              <a:uFillTx/>
              <a:latin typeface="Arial"/>
            </a:endParaRPr>
          </a:p>
          <a:p>
            <a:pPr lvl="1" marL="5716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Cost</a:t>
            </a:r>
            <a:r>
              <a:rPr b="0" lang="en-US" sz="2100" strike="noStrike" u="none">
                <a:solidFill>
                  <a:schemeClr val="dk1"/>
                </a:solidFill>
                <a:effectLst/>
                <a:uFillTx/>
                <a:latin typeface="Calibri"/>
                <a:ea typeface="Calibri"/>
              </a:rPr>
              <a:t>, resources might be too exhaustive (e.g. an entire cluster of servers) </a:t>
            </a:r>
            <a:endParaRPr b="0" lang="en-US" sz="2100" strike="noStrike" u="none">
              <a:solidFill>
                <a:srgbClr val="000000"/>
              </a:solidFill>
              <a:effectLst/>
              <a:uFillTx/>
              <a:latin typeface="Arial"/>
            </a:endParaRPr>
          </a:p>
          <a:p>
            <a:pPr lvl="1" marL="571680" indent="-343080" defTabSz="914400">
              <a:lnSpc>
                <a:spcPct val="90000"/>
              </a:lnSpc>
              <a:spcBef>
                <a:spcPts val="499"/>
              </a:spcBef>
              <a:buClr>
                <a:srgbClr val="0070c0"/>
              </a:buClr>
              <a:buFont typeface="Wingdings" charset="2"/>
              <a:buChar char=""/>
              <a:tabLst>
                <a:tab algn="l" pos="0"/>
              </a:tabLst>
            </a:pPr>
            <a:r>
              <a:rPr b="1" i="1" lang="en-US" sz="2100" strike="noStrike" u="none">
                <a:solidFill>
                  <a:srgbClr val="0070c0"/>
                </a:solidFill>
                <a:effectLst/>
                <a:uFillTx/>
                <a:latin typeface="Calibri"/>
                <a:ea typeface="Calibri"/>
              </a:rPr>
              <a:t>Incentives</a:t>
            </a:r>
            <a:r>
              <a:rPr b="0" lang="en-US" sz="2100" strike="noStrike" u="none">
                <a:solidFill>
                  <a:schemeClr val="dk1"/>
                </a:solidFill>
                <a:effectLst/>
                <a:uFillTx/>
                <a:latin typeface="Calibri"/>
                <a:ea typeface="Calibri"/>
              </a:rPr>
              <a:t>,  no time, not enough space in the journal, pressure to publish, stay ahead of competition; sharing code, and datasets and in addition to all the different nuances that come with papers requires extra work, without the right incentives in places, a researcher might avoid doing  perceived “un-necessary” extra work. </a:t>
            </a:r>
            <a:endParaRPr b="0" lang="en-US" sz="2100" strike="noStrike" u="none">
              <a:solidFill>
                <a:srgbClr val="000000"/>
              </a:solidFill>
              <a:effectLst/>
              <a:uFillTx/>
              <a:latin typeface="Arial"/>
            </a:endParaRPr>
          </a:p>
        </p:txBody>
      </p:sp>
      <p:sp>
        <p:nvSpPr>
          <p:cNvPr id="362" name="PlaceHolder 3"/>
          <p:cNvSpPr>
            <a:spLocks noGrp="1"/>
          </p:cNvSpPr>
          <p:nvPr>
            <p:ph type="ftr" idx="119"/>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 </a:t>
            </a:r>
            <a:r>
              <a:rPr b="0" lang="en-US" sz="1200" strike="noStrike" u="none">
                <a:solidFill>
                  <a:schemeClr val="dk1">
                    <a:tint val="75000"/>
                  </a:schemeClr>
                </a:solidFill>
                <a:effectLst/>
                <a:uFillTx/>
                <a:latin typeface="Calibri"/>
                <a:ea typeface="Calibri"/>
              </a:rPr>
              <a:t>Hudson &lt; </a:t>
            </a:r>
            <a:r>
              <a:rPr b="0" lang="en-US" sz="1200" strike="noStrike" u="sng">
                <a:solidFill>
                  <a:schemeClr val="dk1">
                    <a:tint val="75000"/>
                  </a:schemeClr>
                </a:solidFill>
                <a:effectLst/>
                <a:uFillTx/>
                <a:latin typeface="Calibri"/>
                <a:ea typeface="Calibri"/>
                <a:hlinkClick r:id="rId1"/>
              </a:rPr>
              <a:t>https://tinyurl.com/5n8fvszy</a:t>
            </a:r>
            <a:r>
              <a:rPr b="0" lang="en-US" sz="1200" strike="noStrike" u="none">
                <a:solidFill>
                  <a:schemeClr val="dk1">
                    <a:tint val="75000"/>
                  </a:schemeClr>
                </a:solidFill>
                <a:effectLst/>
                <a:uFillTx/>
                <a:latin typeface="Calibri"/>
                <a:ea typeface="Calibri"/>
              </a:rPr>
              <a:t>&gt;; Original Image &lt; </a:t>
            </a:r>
            <a:r>
              <a:rPr b="0" lang="en-US" sz="1200" strike="noStrike" u="sng">
                <a:solidFill>
                  <a:schemeClr val="dk1">
                    <a:tint val="75000"/>
                  </a:schemeClr>
                </a:solidFill>
                <a:effectLst/>
                <a:uFillTx/>
                <a:latin typeface="Calibri"/>
                <a:ea typeface="Calibri"/>
                <a:hlinkClick r:id="rId2"/>
              </a:rPr>
              <a:t>https://pixels.com/featured/my-dog-ate-my-homework-kado-bay.html</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pic>
        <p:nvPicPr>
          <p:cNvPr id="363" name="Picture 5" descr="Diagram&#10;&#10;Description automatically generated"/>
          <p:cNvPicPr/>
          <p:nvPr/>
        </p:nvPicPr>
        <p:blipFill>
          <a:blip r:embed="rId3"/>
          <a:stretch/>
        </p:blipFill>
        <p:spPr>
          <a:xfrm>
            <a:off x="9109080" y="367920"/>
            <a:ext cx="2241360" cy="186012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65"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i="1" lang="en-US" sz="2100" strike="noStrike" u="none">
                <a:solidFill>
                  <a:srgbClr val="0070c0"/>
                </a:solidFill>
                <a:effectLst/>
                <a:uFillTx/>
                <a:latin typeface="Calibri"/>
                <a:ea typeface="Calibri"/>
              </a:rPr>
              <a:t>Lack of training?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As Baker mentions in her paper “Reproducibility: Seek out Stronger Science” (2016), in most cases, irreproducibility seems the result of weak experimental designs and poor analytical practices, yet, “few early-career researchers receive formal instruction on these topics.”  As a result, the question arises:  </a:t>
            </a:r>
            <a:r>
              <a:rPr b="0" i="1" lang="en-US" sz="2100" strike="noStrike" u="none">
                <a:solidFill>
                  <a:schemeClr val="dk1"/>
                </a:solidFill>
                <a:effectLst/>
                <a:uFillTx/>
                <a:latin typeface="Calibri"/>
                <a:ea typeface="Calibri"/>
              </a:rPr>
              <a:t>are there enough resources that can aid new and experienced researchers to learn and hone the skills necessary to make their researcher more valuable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 "Help with experimental design and analysis is more accessible than many researchers realize." The resources are there and a plenty,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Organizations that provide consultations ( </a:t>
            </a:r>
            <a:r>
              <a:rPr b="0" lang="en-US" sz="2100" strike="noStrike" u="sng">
                <a:solidFill>
                  <a:schemeClr val="dk1"/>
                </a:solidFill>
                <a:effectLst/>
                <a:uFillTx/>
                <a:latin typeface="Calibri"/>
                <a:ea typeface="Calibri"/>
                <a:hlinkClick r:id="rId1"/>
              </a:rPr>
              <a:t>Center for Open Science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Seminars/webinars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Courses (domain-specific preferably)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Faculty members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Scientific societies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66" name="PlaceHolder 3"/>
          <p:cNvSpPr>
            <a:spLocks noGrp="1"/>
          </p:cNvSpPr>
          <p:nvPr>
            <p:ph type="ftr" idx="120"/>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Baker (2016) &lt;</a:t>
            </a:r>
            <a:r>
              <a:rPr b="0" lang="en-US" sz="1200" strike="noStrike" u="sng">
                <a:solidFill>
                  <a:schemeClr val="dk1">
                    <a:tint val="75000"/>
                  </a:schemeClr>
                </a:solidFill>
                <a:effectLst/>
                <a:uFillTx/>
                <a:latin typeface="Calibri"/>
                <a:ea typeface="Calibri"/>
                <a:hlinkClick r:id="rId2"/>
              </a:rPr>
              <a:t>https://www.nature.com/articles/nj7622-703a</a:t>
            </a:r>
            <a:r>
              <a:rPr b="0" lang="en-US" sz="1200" strike="noStrike" u="none">
                <a:solidFill>
                  <a:schemeClr val="dk1">
                    <a:tint val="75000"/>
                  </a:schemeClr>
                </a:solidFill>
                <a:effectLst/>
                <a:uFillTx/>
                <a:latin typeface="Calibri"/>
                <a:ea typeface="Calibri"/>
              </a:rPr>
              <a:t>&gt; </a:t>
            </a:r>
            <a:endParaRPr b="0" lang="en-US" sz="1200" strike="noStrike" u="none">
              <a:solidFill>
                <a:srgbClr val="000000"/>
              </a:solidFill>
              <a:effectLst/>
              <a:uFillTx/>
              <a:latin typeface="Times New Roman"/>
            </a:endParaRPr>
          </a:p>
        </p:txBody>
      </p:sp>
      <p:pic>
        <p:nvPicPr>
          <p:cNvPr id="367" name="Picture 6" descr="Diagram&#10;&#10;Description automatically generated"/>
          <p:cNvPicPr/>
          <p:nvPr/>
        </p:nvPicPr>
        <p:blipFill>
          <a:blip r:embed="rId3"/>
          <a:stretch/>
        </p:blipFill>
        <p:spPr>
          <a:xfrm>
            <a:off x="9785880" y="364320"/>
            <a:ext cx="1563480" cy="1684080"/>
          </a:xfrm>
          <a:prstGeom prst="rect">
            <a:avLst/>
          </a:prstGeom>
          <a:noFill/>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69"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Possible Solutions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ff0000"/>
                </a:solidFill>
                <a:effectLst/>
                <a:uFillTx/>
                <a:latin typeface="Calibri"/>
                <a:ea typeface="Calibri"/>
              </a:rPr>
              <a:t>At the current time there is no consensus on what reproducibility is or should be.</a:t>
            </a:r>
            <a:r>
              <a:rPr b="0" lang="en-US" sz="2100" strike="noStrike" u="none">
                <a:solidFill>
                  <a:schemeClr val="dk1"/>
                </a:solidFill>
                <a:effectLst/>
                <a:uFillTx/>
                <a:latin typeface="Calibri"/>
                <a:ea typeface="Calibri"/>
              </a:rPr>
              <a:t>" Baker, 16</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Standards, that protect privacy concerns while at the same allow for data-sharing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Guidelines/checklists, that make ML more reproducible </a:t>
            </a:r>
            <a:endParaRPr b="0" lang="en-US" sz="2100" strike="noStrike" u="none">
              <a:solidFill>
                <a:srgbClr val="000000"/>
              </a:solidFill>
              <a:effectLst/>
              <a:uFillTx/>
              <a:latin typeface="Arial"/>
            </a:endParaRPr>
          </a:p>
          <a:p>
            <a:pPr lvl="2" marL="1257480" indent="-228600" defTabSz="914400">
              <a:lnSpc>
                <a:spcPct val="90000"/>
              </a:lnSpc>
              <a:spcBef>
                <a:spcPts val="499"/>
              </a:spcBef>
              <a:buClr>
                <a:srgbClr val="000000"/>
              </a:buClr>
              <a:buFont typeface="Wingdings" charset="2"/>
              <a:buChar char=""/>
              <a:tabLst>
                <a:tab algn="l" pos="0"/>
              </a:tabLst>
            </a:pPr>
            <a:r>
              <a:rPr b="0" lang="en-US" sz="1700" strike="noStrike" u="none">
                <a:solidFill>
                  <a:schemeClr val="dk1"/>
                </a:solidFill>
                <a:effectLst/>
                <a:uFillTx/>
                <a:latin typeface="Calibri"/>
                <a:ea typeface="Calibri"/>
              </a:rPr>
              <a:t>Joelle Pineau's </a:t>
            </a:r>
            <a:r>
              <a:rPr b="0" lang="en-US" sz="1700" strike="noStrike" u="sng">
                <a:solidFill>
                  <a:schemeClr val="dk1"/>
                </a:solidFill>
                <a:effectLst/>
                <a:uFillTx/>
                <a:latin typeface="Calibri"/>
                <a:ea typeface="Calibri"/>
                <a:hlinkClick r:id="rId1"/>
              </a:rPr>
              <a:t>guide</a:t>
            </a:r>
            <a:r>
              <a:rPr b="0" lang="en-US" sz="1700" strike="noStrike" u="none">
                <a:solidFill>
                  <a:schemeClr val="dk1"/>
                </a:solidFill>
                <a:effectLst/>
                <a:uFillTx/>
                <a:latin typeface="Calibri"/>
                <a:ea typeface="Calibri"/>
              </a:rPr>
              <a:t> &amp; </a:t>
            </a:r>
            <a:r>
              <a:rPr b="0" lang="en-US" sz="1700" strike="noStrike" u="sng">
                <a:solidFill>
                  <a:schemeClr val="dk1"/>
                </a:solidFill>
                <a:effectLst/>
                <a:uFillTx/>
                <a:latin typeface="Calibri"/>
                <a:ea typeface="Calibri"/>
                <a:hlinkClick r:id="rId2"/>
              </a:rPr>
              <a:t>study</a:t>
            </a:r>
            <a:r>
              <a:rPr b="0" lang="en-US" sz="1700" strike="noStrike" u="none">
                <a:solidFill>
                  <a:schemeClr val="dk1"/>
                </a:solidFill>
                <a:effectLst/>
                <a:uFillTx/>
                <a:latin typeface="Calibri"/>
                <a:ea typeface="Calibri"/>
              </a:rPr>
              <a:t> </a:t>
            </a:r>
            <a:endParaRPr b="0" lang="en-US" sz="17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Public repositories, git hub, Harvard Dataverse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Badging schemes, (Bronze, Silver, Gold) in accordance with satisfied requirements</a:t>
            </a:r>
            <a:endParaRPr b="0" lang="en-US" sz="2100" strike="noStrike" u="none">
              <a:solidFill>
                <a:srgbClr val="000000"/>
              </a:solidFill>
              <a:effectLst/>
              <a:uFillTx/>
              <a:latin typeface="Arial"/>
            </a:endParaRPr>
          </a:p>
          <a:p>
            <a:pPr lvl="2" marL="1257480" indent="-228600" defTabSz="914400">
              <a:lnSpc>
                <a:spcPct val="90000"/>
              </a:lnSpc>
              <a:spcBef>
                <a:spcPts val="499"/>
              </a:spcBef>
              <a:buClr>
                <a:srgbClr val="000000"/>
              </a:buClr>
              <a:buFont typeface="Wingdings" charset="2"/>
              <a:buChar char=""/>
              <a:tabLst>
                <a:tab algn="l" pos="0"/>
              </a:tabLst>
            </a:pPr>
            <a:r>
              <a:rPr b="0" lang="en-US" sz="1700" strike="noStrike" u="sng">
                <a:solidFill>
                  <a:schemeClr val="dk1"/>
                </a:solidFill>
                <a:effectLst/>
                <a:uFillTx/>
                <a:latin typeface="Calibri"/>
                <a:ea typeface="Calibri"/>
                <a:hlinkClick r:id="rId3"/>
              </a:rPr>
              <a:t>Paper</a:t>
            </a:r>
            <a:endParaRPr b="0" lang="en-US" sz="17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none">
                <a:solidFill>
                  <a:schemeClr val="dk1"/>
                </a:solidFill>
                <a:effectLst/>
                <a:uFillTx/>
                <a:latin typeface="Calibri"/>
                <a:ea typeface="Calibri"/>
              </a:rPr>
              <a:t>Journals that require data &amp; code, such as </a:t>
            </a:r>
            <a:r>
              <a:rPr b="0" lang="en-US" sz="2100" strike="noStrike" u="sng">
                <a:solidFill>
                  <a:schemeClr val="dk1"/>
                </a:solidFill>
                <a:effectLst/>
                <a:uFillTx/>
                <a:latin typeface="Calibri"/>
                <a:ea typeface="Calibri"/>
                <a:hlinkClick r:id="rId4"/>
              </a:rPr>
              <a:t>Nature</a:t>
            </a:r>
            <a:r>
              <a:rPr b="0" lang="en-US" sz="2100" strike="noStrike" u="none">
                <a:solidFill>
                  <a:schemeClr val="dk1"/>
                </a:solidFill>
                <a:effectLst/>
                <a:uFillTx/>
                <a:latin typeface="Calibri"/>
                <a:ea typeface="Calibri"/>
              </a:rPr>
              <a:t>, </a:t>
            </a:r>
            <a:r>
              <a:rPr b="0" lang="en-US" sz="2100" strike="noStrike" u="sng">
                <a:solidFill>
                  <a:schemeClr val="dk1"/>
                </a:solidFill>
                <a:effectLst/>
                <a:uFillTx/>
                <a:latin typeface="Calibri"/>
                <a:ea typeface="Calibri"/>
                <a:hlinkClick r:id="rId5"/>
              </a:rPr>
              <a:t>Springer</a:t>
            </a:r>
            <a:r>
              <a:rPr b="0" lang="en-US" sz="2100" strike="noStrike" u="none">
                <a:solidFill>
                  <a:schemeClr val="dk1"/>
                </a:solidFill>
                <a:effectLst/>
                <a:uFillTx/>
                <a:latin typeface="Calibri"/>
                <a:ea typeface="Calibri"/>
              </a:rPr>
              <a:t> , </a:t>
            </a:r>
            <a:r>
              <a:rPr b="0" lang="en-US" sz="2100" strike="noStrike" u="sng">
                <a:solidFill>
                  <a:schemeClr val="dk1"/>
                </a:solidFill>
                <a:effectLst/>
                <a:uFillTx/>
                <a:latin typeface="Calibri"/>
                <a:ea typeface="Calibri"/>
                <a:hlinkClick r:id="rId6"/>
              </a:rPr>
              <a:t>PLOS One</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none">
                <a:solidFill>
                  <a:schemeClr val="dk1"/>
                </a:solidFill>
                <a:effectLst/>
                <a:uFillTx/>
                <a:latin typeface="Calibri"/>
                <a:ea typeface="Calibri"/>
              </a:rPr>
              <a:t>Apply </a:t>
            </a:r>
            <a:r>
              <a:rPr b="0" lang="en-US" sz="2100" strike="noStrike" u="sng">
                <a:solidFill>
                  <a:schemeClr val="dk1"/>
                </a:solidFill>
                <a:effectLst/>
                <a:uFillTx/>
                <a:latin typeface="Calibri"/>
                <a:ea typeface="Calibri"/>
                <a:hlinkClick r:id="rId7"/>
              </a:rPr>
              <a:t>FAIR Principles</a:t>
            </a:r>
            <a:r>
              <a:rPr b="0" lang="en-US" sz="2100" strike="noStrike" u="none">
                <a:solidFill>
                  <a:schemeClr val="dk1"/>
                </a:solidFill>
                <a:effectLst/>
                <a:uFillTx/>
                <a:latin typeface="Calibri"/>
                <a:ea typeface="Calibri"/>
              </a:rPr>
              <a:t> to research endeavors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none">
                <a:solidFill>
                  <a:schemeClr val="dk1"/>
                </a:solidFill>
                <a:effectLst/>
                <a:uFillTx/>
                <a:latin typeface="Calibri"/>
                <a:ea typeface="Calibri"/>
              </a:rPr>
              <a:t>NIH Policies, </a:t>
            </a:r>
            <a:r>
              <a:rPr b="0" lang="en-US" sz="2100" strike="noStrike" u="sng">
                <a:solidFill>
                  <a:schemeClr val="dk1"/>
                </a:solidFill>
                <a:effectLst/>
                <a:uFillTx/>
                <a:latin typeface="Calibri"/>
                <a:ea typeface="Calibri"/>
                <a:hlinkClick r:id="rId8"/>
              </a:rPr>
              <a:t>Data Management Plant</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Sans-Serif"/>
              <a:buChar char="Ø"/>
              <a:tabLst>
                <a:tab algn="l" pos="0"/>
              </a:tabLst>
            </a:pPr>
            <a:r>
              <a:rPr b="0" lang="en-US" sz="2100" strike="noStrike" u="none">
                <a:solidFill>
                  <a:schemeClr val="dk1"/>
                </a:solidFill>
                <a:effectLst/>
                <a:uFillTx/>
                <a:latin typeface="Calibri"/>
                <a:ea typeface="Calibri"/>
              </a:rPr>
              <a:t>Top 10 reasons to not share data (</a:t>
            </a:r>
            <a:r>
              <a:rPr b="0" lang="en-US" sz="2100" strike="noStrike" u="sng">
                <a:solidFill>
                  <a:schemeClr val="dk1"/>
                </a:solidFill>
                <a:effectLst/>
                <a:uFillTx/>
                <a:latin typeface="Calibri"/>
                <a:ea typeface="Calibri"/>
                <a:hlinkClick r:id="rId9"/>
              </a:rPr>
              <a:t>humor</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70" name="PlaceHolder 3"/>
          <p:cNvSpPr>
            <a:spLocks noGrp="1"/>
          </p:cNvSpPr>
          <p:nvPr>
            <p:ph type="ftr" idx="121"/>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 </a:t>
            </a:r>
            <a:r>
              <a:rPr b="0" lang="en-US" sz="1200" strike="noStrike" u="none">
                <a:solidFill>
                  <a:schemeClr val="dk1">
                    <a:tint val="75000"/>
                  </a:schemeClr>
                </a:solidFill>
                <a:effectLst/>
                <a:uFillTx/>
                <a:latin typeface="Calibri"/>
                <a:ea typeface="Calibri"/>
              </a:rPr>
              <a:t>Hudson &lt; </a:t>
            </a:r>
            <a:r>
              <a:rPr b="0" lang="en-US" sz="1200" strike="noStrike" u="sng">
                <a:solidFill>
                  <a:schemeClr val="dk1">
                    <a:tint val="75000"/>
                  </a:schemeClr>
                </a:solidFill>
                <a:effectLst/>
                <a:uFillTx/>
                <a:latin typeface="Calibri"/>
                <a:ea typeface="Calibri"/>
                <a:hlinkClick r:id="rId10"/>
              </a:rPr>
              <a:t>https://tinyurl.com/5n8fvszy</a:t>
            </a:r>
            <a:r>
              <a:rPr b="0" lang="en-US" sz="1200" strike="noStrike" u="none">
                <a:solidFill>
                  <a:schemeClr val="dk1">
                    <a:tint val="75000"/>
                  </a:schemeClr>
                </a:solidFill>
                <a:effectLst/>
                <a:uFillTx/>
                <a:latin typeface="Calibri"/>
                <a:ea typeface="Calibri"/>
              </a:rPr>
              <a:t>&gt;; Image Cred &lt; </a:t>
            </a:r>
            <a:r>
              <a:rPr b="0" lang="en-US" sz="1200" strike="noStrike" u="sng">
                <a:solidFill>
                  <a:schemeClr val="dk1">
                    <a:tint val="75000"/>
                  </a:schemeClr>
                </a:solidFill>
                <a:effectLst/>
                <a:uFillTx/>
                <a:latin typeface="Calibri"/>
                <a:ea typeface="Calibri"/>
                <a:hlinkClick r:id="rId11"/>
              </a:rPr>
              <a:t>https://dissolve.com/stock-photo/Green-plant-growing-cracked-dry-soil-desert-royalty-free-image/101-D145-42-089</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71" name="Picture 6" descr="A picture containing outdoor, ground, sky, brick&#10;&#10;Description automatically generated"/>
          <p:cNvPicPr/>
          <p:nvPr/>
        </p:nvPicPr>
        <p:blipFill>
          <a:blip r:embed="rId12"/>
          <a:stretch/>
        </p:blipFill>
        <p:spPr>
          <a:xfrm>
            <a:off x="8255520" y="361080"/>
            <a:ext cx="3095280" cy="1454040"/>
          </a:xfrm>
          <a:prstGeom prst="rect">
            <a:avLst/>
          </a:prstGeom>
          <a:noFill/>
          <a:ln w="0">
            <a:noFill/>
          </a:ln>
        </p:spPr>
      </p:pic>
      <p:sp>
        <p:nvSpPr>
          <p:cNvPr id="372" name="TextBox 6"/>
          <p:cNvSpPr/>
          <p:nvPr/>
        </p:nvSpPr>
        <p:spPr>
          <a:xfrm>
            <a:off x="8180280" y="1826640"/>
            <a:ext cx="3470760" cy="33624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i="1" lang="en-US" sz="1600" strike="noStrike" u="none">
                <a:solidFill>
                  <a:schemeClr val="lt1">
                    <a:lumMod val="50000"/>
                  </a:schemeClr>
                </a:solidFill>
                <a:effectLst/>
                <a:uFillTx/>
                <a:latin typeface="Calibri"/>
              </a:rPr>
              <a:t>"Where there's a will, there's a way." </a:t>
            </a:r>
            <a:endParaRPr b="0" lang="en-US" sz="1600" strike="noStrike" u="none">
              <a:solidFill>
                <a:srgbClr val="000000"/>
              </a:solidFill>
              <a:effectLst/>
              <a:uFillTx/>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74"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marL="228600" indent="-228600" defTabSz="914400">
              <a:lnSpc>
                <a:spcPct val="90000"/>
              </a:lnSpc>
              <a:spcBef>
                <a:spcPts val="1001"/>
              </a:spcBef>
              <a:buNone/>
              <a:tabLst>
                <a:tab algn="l" pos="0"/>
              </a:tabLst>
            </a:pPr>
            <a:r>
              <a:rPr b="1" lang="en-US" sz="2100" strike="noStrike" u="none">
                <a:solidFill>
                  <a:schemeClr val="dk1"/>
                </a:solidFill>
                <a:effectLst/>
                <a:uFillTx/>
                <a:latin typeface="Calibri"/>
              </a:rPr>
              <a:t>Principles and Guidelines for Reporting Preclinical Research</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In 2004 NIH sponsored a workshop that focused on identifying opportunities to enhance rigor and reproducibility; the result was a general consensus on set of principles that would facilitate these goals. </a:t>
            </a:r>
            <a:br>
              <a:rPr sz="2100"/>
            </a:b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Rigorous statistical analysis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Transparency in reporting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Data and material sharing</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Consideration of refutations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Establish best practices (antibodies, cell lines, animals)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Endorsements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Adapted guidelines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p:txBody>
      </p:sp>
      <p:sp>
        <p:nvSpPr>
          <p:cNvPr id="375" name="PlaceHolder 3"/>
          <p:cNvSpPr>
            <a:spLocks noGrp="1"/>
          </p:cNvSpPr>
          <p:nvPr>
            <p:ph type="ftr" idx="122"/>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NIH &lt;</a:t>
            </a:r>
            <a:r>
              <a:rPr b="0" lang="en-US" sz="1200" strike="noStrike" u="sng">
                <a:solidFill>
                  <a:schemeClr val="dk1">
                    <a:tint val="75000"/>
                  </a:schemeClr>
                </a:solidFill>
                <a:effectLst/>
                <a:uFillTx/>
                <a:latin typeface="Calibri"/>
                <a:ea typeface="Calibri"/>
                <a:hlinkClick r:id="rId1"/>
              </a:rPr>
              <a:t>https://www.nih.gov/research-training/rigor-reproducibility/principles-guidelines-reporting-preclinical-research</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pic>
        <p:nvPicPr>
          <p:cNvPr id="376" name="Picture 7" descr="Logo&#10;&#10;Description automatically generated"/>
          <p:cNvPicPr/>
          <p:nvPr/>
        </p:nvPicPr>
        <p:blipFill>
          <a:blip r:embed="rId2"/>
          <a:stretch/>
        </p:blipFill>
        <p:spPr>
          <a:xfrm>
            <a:off x="9816120" y="352080"/>
            <a:ext cx="1517400" cy="1314000"/>
          </a:xfrm>
          <a:prstGeom prst="rect">
            <a:avLst/>
          </a:prstGeom>
          <a:noFill/>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77" name="Picture 7" descr="Graphical user interface, text, application&#10;&#10;Description automatically generated"/>
          <p:cNvPicPr/>
          <p:nvPr/>
        </p:nvPicPr>
        <p:blipFill>
          <a:blip r:embed="rId1"/>
          <a:stretch/>
        </p:blipFill>
        <p:spPr>
          <a:xfrm>
            <a:off x="2567160" y="2859120"/>
            <a:ext cx="7173360" cy="2940480"/>
          </a:xfrm>
          <a:prstGeom prst="rect">
            <a:avLst/>
          </a:prstGeom>
          <a:noFill/>
          <a:ln w="0">
            <a:noFill/>
          </a:ln>
        </p:spPr>
      </p:pic>
      <p:sp>
        <p:nvSpPr>
          <p:cNvPr id="378"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Limits</a:t>
            </a:r>
            <a:endParaRPr b="0" lang="en-US" sz="4400" strike="noStrike" u="none">
              <a:solidFill>
                <a:srgbClr val="000000"/>
              </a:solidFill>
              <a:effectLst/>
              <a:uFillTx/>
              <a:latin typeface="Arial"/>
            </a:endParaRPr>
          </a:p>
        </p:txBody>
      </p:sp>
      <p:sp>
        <p:nvSpPr>
          <p:cNvPr id="379"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ea typeface="Calibri"/>
              </a:rPr>
              <a:t>Example of Optimism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0" i="1" lang="en-US" sz="2100" strike="noStrike" u="none">
                <a:solidFill>
                  <a:srgbClr val="000000"/>
                </a:solidFill>
                <a:effectLst/>
                <a:highlight>
                  <a:srgbClr val="ffff00"/>
                </a:highlight>
                <a:uFillTx/>
                <a:latin typeface="Calibri"/>
                <a:ea typeface="Calibri"/>
              </a:rPr>
              <a:t>An Active Website!</a:t>
            </a:r>
            <a:r>
              <a:rPr b="0" lang="en-US" sz="2100" strike="noStrike" u="none">
                <a:solidFill>
                  <a:schemeClr val="dk1"/>
                </a:solidFill>
                <a:effectLst/>
                <a:uFillTx/>
                <a:latin typeface="Calibri"/>
                <a:ea typeface="Calibri"/>
              </a:rPr>
              <a:t>)</a:t>
            </a: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80" name="PlaceHolder 3"/>
          <p:cNvSpPr>
            <a:spLocks noGrp="1"/>
          </p:cNvSpPr>
          <p:nvPr>
            <p:ph type="ftr" idx="123"/>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Papers With Code&lt;</a:t>
            </a:r>
            <a:r>
              <a:rPr b="0" lang="en-US" sz="1200" strike="noStrike" u="sng">
                <a:solidFill>
                  <a:schemeClr val="dk1">
                    <a:tint val="75000"/>
                  </a:schemeClr>
                </a:solidFill>
                <a:effectLst/>
                <a:uFillTx/>
                <a:latin typeface="Calibri"/>
                <a:hlinkClick r:id="rId2"/>
              </a:rPr>
              <a:t>https://paperswithcode.com/greatest</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pic>
        <p:nvPicPr>
          <p:cNvPr id="381" name="Picture 7" descr="Chart, radar chart&#10;&#10;Description automatically generated"/>
          <p:cNvPicPr/>
          <p:nvPr/>
        </p:nvPicPr>
        <p:blipFill>
          <a:blip r:embed="rId3"/>
          <a:stretch/>
        </p:blipFill>
        <p:spPr>
          <a:xfrm>
            <a:off x="8996040" y="249480"/>
            <a:ext cx="2337120" cy="1438560"/>
          </a:xfrm>
          <a:prstGeom prst="rect">
            <a:avLst/>
          </a:prstGeom>
          <a:noFill/>
          <a:ln w="0">
            <a:noFill/>
          </a:ln>
        </p:spPr>
      </p:pic>
      <p:sp>
        <p:nvSpPr>
          <p:cNvPr id="382" name="Rectangle 5"/>
          <p:cNvSpPr/>
          <p:nvPr/>
        </p:nvSpPr>
        <p:spPr>
          <a:xfrm>
            <a:off x="2633760" y="3562200"/>
            <a:ext cx="6823800" cy="5774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914400">
              <a:lnSpc>
                <a:spcPct val="100000"/>
              </a:lnSpc>
            </a:pPr>
            <a:endParaRPr b="0" lang="en-US" sz="1800" strike="noStrike" u="none">
              <a:solidFill>
                <a:schemeClr val="lt1"/>
              </a:solidFill>
              <a:effectLst/>
              <a:uFillTx/>
              <a:latin typeface="Calibri"/>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Reproducibility Resources</a:t>
            </a:r>
            <a:endParaRPr b="0" lang="en-US" sz="4400" strike="noStrike" u="none">
              <a:solidFill>
                <a:srgbClr val="000000"/>
              </a:solidFill>
              <a:effectLst/>
              <a:uFillTx/>
              <a:latin typeface="Arial"/>
            </a:endParaRPr>
          </a:p>
        </p:txBody>
      </p:sp>
      <p:sp>
        <p:nvSpPr>
          <p:cNvPr id="384"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Articles &amp; Papers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1"/>
              </a:rPr>
              <a:t>The ML Crisis You Should Know About</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2"/>
              </a:rPr>
              <a:t>Reproducibility</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3"/>
              </a:rPr>
              <a:t>One researcher’s mission to encourage reproducibility in machine learning</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4"/>
              </a:rPr>
              <a:t>Transparency and reproducibility in artificial intelligence</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5"/>
              </a:rPr>
              <a:t>Is Artificial Intelligence Permanently Inscrutable?</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Biologists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6"/>
              </a:rPr>
              <a:t>Statistics for Biologists</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7"/>
              </a:rPr>
              <a:t>Ten Simple Rules for Effective Statistical Learning</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i="1" lang="en-US" sz="2100" strike="noStrike" u="sng">
                <a:solidFill>
                  <a:schemeClr val="dk1"/>
                </a:solidFill>
                <a:effectLst/>
                <a:uFillTx/>
                <a:latin typeface="Calibri"/>
                <a:ea typeface="Calibri"/>
              </a:rPr>
              <a:t>Training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8"/>
              </a:rPr>
              <a:t>Training Modules</a:t>
            </a:r>
            <a:r>
              <a:rPr b="0" lang="en-US" sz="2100" strike="noStrike" u="none">
                <a:solidFill>
                  <a:schemeClr val="dk1"/>
                </a:solidFill>
                <a:effectLst/>
                <a:uFillTx/>
                <a:latin typeface="Calibri"/>
                <a:ea typeface="Calibri"/>
              </a:rPr>
              <a:t> (NIH Initiatives)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9"/>
              </a:rPr>
              <a:t>Reproducibility in R</a:t>
            </a:r>
            <a:r>
              <a:rPr b="0" lang="en-US" sz="2100" strike="noStrike" u="none">
                <a:solidFill>
                  <a:schemeClr val="dk1"/>
                </a:solidFill>
                <a:effectLst/>
                <a:uFillTx/>
                <a:latin typeface="Calibri"/>
                <a:ea typeface="Calibri"/>
              </a:rPr>
              <a:t> (Software Carpentry) </a:t>
            </a:r>
            <a:endParaRPr b="0" lang="en-US" sz="2100" strike="noStrike" u="none">
              <a:solidFill>
                <a:srgbClr val="000000"/>
              </a:solidFill>
              <a:effectLst/>
              <a:uFillTx/>
              <a:latin typeface="Arial"/>
            </a:endParaRPr>
          </a:p>
          <a:p>
            <a:pPr lvl="1" marL="800280" indent="-343080" defTabSz="914400">
              <a:lnSpc>
                <a:spcPct val="90000"/>
              </a:lnSpc>
              <a:spcBef>
                <a:spcPts val="499"/>
              </a:spcBef>
              <a:buClr>
                <a:srgbClr val="000000"/>
              </a:buClr>
              <a:buFont typeface="Wingdings" charset="2"/>
              <a:buChar char=""/>
              <a:tabLst>
                <a:tab algn="l" pos="0"/>
              </a:tabLst>
            </a:pPr>
            <a:r>
              <a:rPr b="0" lang="en-US" sz="2100" strike="noStrike" u="sng">
                <a:solidFill>
                  <a:schemeClr val="dk1"/>
                </a:solidFill>
                <a:effectLst/>
                <a:uFillTx/>
                <a:latin typeface="Calibri"/>
                <a:ea typeface="Calibri"/>
                <a:hlinkClick r:id="rId10"/>
              </a:rPr>
              <a:t>More resources</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pic>
        <p:nvPicPr>
          <p:cNvPr id="385" name="Picture 4" descr="Text, letter&#10;&#10;Description automatically generated"/>
          <p:cNvPicPr/>
          <p:nvPr/>
        </p:nvPicPr>
        <p:blipFill>
          <a:blip r:embed="rId11"/>
          <a:stretch/>
        </p:blipFill>
        <p:spPr>
          <a:xfrm>
            <a:off x="10432440" y="366480"/>
            <a:ext cx="1109520" cy="1826640"/>
          </a:xfrm>
          <a:prstGeom prst="rect">
            <a:avLst/>
          </a:prstGeom>
          <a:noFill/>
          <a:ln w="0">
            <a:noFill/>
          </a:ln>
        </p:spPr>
      </p:pic>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a:t>
            </a:r>
            <a:endParaRPr b="0" lang="en-US" sz="4400" strike="noStrike" u="none">
              <a:solidFill>
                <a:srgbClr val="000000"/>
              </a:solidFill>
              <a:effectLst/>
              <a:uFillTx/>
              <a:latin typeface="Arial"/>
            </a:endParaRPr>
          </a:p>
        </p:txBody>
      </p:sp>
      <p:sp>
        <p:nvSpPr>
          <p:cNvPr id="387"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Problem Closing Remarks</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Statistics starts with a problem, proceeds with the collection of data, continues with the data analysis and finishes with conclusions. It is a common mistake of inexperienced statisticians to plunge into a complex analysis without paying attention to the objectives or even whether the data are appropriate for the proposed analysis.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As Einstein said, the formulation of a problem is often more essential than its solution which may be merely a matter of mathematical or experimental skill.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i="1" lang="en-US" sz="2100" strike="noStrike" u="none">
                <a:solidFill>
                  <a:schemeClr val="lt1">
                    <a:lumMod val="50000"/>
                  </a:schemeClr>
                </a:solidFill>
                <a:effectLst/>
                <a:uFillTx/>
                <a:latin typeface="Calibri"/>
                <a:ea typeface="Calibri"/>
              </a:rPr>
              <a:t>From "Linear Models in R" by Julian Faraway</a:t>
            </a: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sp>
        <p:nvSpPr>
          <p:cNvPr id="388" name="PlaceHolder 3"/>
          <p:cNvSpPr>
            <a:spLocks noGrp="1"/>
          </p:cNvSpPr>
          <p:nvPr>
            <p:ph type="ftr" idx="124"/>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Linear Models in R &lt;</a:t>
            </a:r>
            <a:r>
              <a:rPr b="0" lang="en-US" sz="1200" strike="noStrike" u="sng">
                <a:solidFill>
                  <a:schemeClr val="dk1">
                    <a:tint val="75000"/>
                  </a:schemeClr>
                </a:solidFill>
                <a:effectLst/>
                <a:uFillTx/>
                <a:latin typeface="Calibri"/>
                <a:ea typeface="Calibri"/>
                <a:hlinkClick r:id="rId1"/>
              </a:rPr>
              <a:t>https://www.amazon.com/Linear-Models-Chapman-Statistical-Science/dp/1439887330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Future Peek</a:t>
            </a:r>
            <a:endParaRPr b="0" lang="en-US" sz="4400" strike="noStrike" u="none">
              <a:solidFill>
                <a:srgbClr val="000000"/>
              </a:solidFill>
              <a:effectLst/>
              <a:uFillTx/>
              <a:latin typeface="Arial"/>
            </a:endParaRPr>
          </a:p>
        </p:txBody>
      </p:sp>
      <p:sp>
        <p:nvSpPr>
          <p:cNvPr id="150"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i="1" lang="en-US" sz="2100" strike="noStrike" u="none">
                <a:solidFill>
                  <a:schemeClr val="dk1"/>
                </a:solidFill>
                <a:effectLst/>
                <a:uFillTx/>
                <a:latin typeface="Calibri"/>
                <a:ea typeface="Calibri"/>
              </a:rPr>
              <a:t>"</a:t>
            </a:r>
            <a:r>
              <a:rPr b="1" i="1" lang="en-US" sz="2100" strike="noStrike" u="none">
                <a:solidFill>
                  <a:srgbClr val="0070c0"/>
                </a:solidFill>
                <a:effectLst/>
                <a:uFillTx/>
                <a:latin typeface="Calibri"/>
                <a:ea typeface="Calibri"/>
              </a:rPr>
              <a:t>What are the strongest industries that use AI?</a:t>
            </a:r>
            <a:r>
              <a:rPr b="0" i="1" lang="en-US" sz="2100" strike="noStrike" u="none">
                <a:solidFill>
                  <a:srgbClr val="000000"/>
                </a:solidFill>
                <a:effectLst/>
                <a:uFillTx/>
                <a:latin typeface="Calibri"/>
                <a:ea typeface="Calibri"/>
              </a:rPr>
              <a:t>"</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High tech and telecom were most likely to report AI adoption in 2020 followed in second place by both financial services and automotive and assembly.  </a:t>
            </a:r>
            <a:endParaRPr b="0" lang="en-US" sz="2100" strike="noStrike" u="none">
              <a:solidFill>
                <a:srgbClr val="000000"/>
              </a:solidFill>
              <a:effectLst/>
              <a:uFillTx/>
              <a:latin typeface="Arial"/>
            </a:endParaRPr>
          </a:p>
        </p:txBody>
      </p:sp>
      <p:sp>
        <p:nvSpPr>
          <p:cNvPr id="151" name="PlaceHolder 3"/>
          <p:cNvSpPr>
            <a:spLocks noGrp="1"/>
          </p:cNvSpPr>
          <p:nvPr>
            <p:ph type="ftr" idx="77"/>
          </p:nvPr>
        </p:nvSpPr>
        <p:spPr>
          <a:xfrm>
            <a:off x="64800" y="6462360"/>
            <a:ext cx="12070080" cy="3438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Report Ch. 3 (The Economy) &lt; </a:t>
            </a:r>
            <a:r>
              <a:rPr b="0" lang="en-US" sz="1200" strike="noStrike" u="sng">
                <a:solidFill>
                  <a:schemeClr val="dk1">
                    <a:tint val="75000"/>
                  </a:schemeClr>
                </a:solidFill>
                <a:effectLst/>
                <a:uFillTx/>
                <a:latin typeface="Calibri"/>
                <a:hlinkClick r:id="rId1"/>
              </a:rPr>
              <a:t>https://aiindex.stanford.edu/report/</a:t>
            </a:r>
            <a:r>
              <a:rPr b="0" lang="en-US" sz="1200" strike="noStrike" u="none">
                <a:solidFill>
                  <a:schemeClr val="dk1">
                    <a:tint val="75000"/>
                  </a:schemeClr>
                </a:solidFill>
                <a:effectLst/>
                <a:uFillTx/>
                <a:latin typeface="Calibri"/>
              </a:rPr>
              <a:t> &gt;​</a:t>
            </a:r>
            <a:endParaRPr b="0" lang="en-US" sz="1200" strike="noStrike" u="none">
              <a:solidFill>
                <a:srgbClr val="000000"/>
              </a:solidFill>
              <a:effectLst/>
              <a:uFillTx/>
              <a:latin typeface="Times New Roman"/>
            </a:endParaRPr>
          </a:p>
        </p:txBody>
      </p:sp>
      <p:pic>
        <p:nvPicPr>
          <p:cNvPr id="152" name="Picture 6" descr="Chart, bar chart&#10;&#10;Description automatically generated"/>
          <p:cNvPicPr/>
          <p:nvPr/>
        </p:nvPicPr>
        <p:blipFill>
          <a:blip r:embed="rId2"/>
          <a:stretch/>
        </p:blipFill>
        <p:spPr>
          <a:xfrm>
            <a:off x="1599120" y="2919240"/>
            <a:ext cx="9001080" cy="3544560"/>
          </a:xfrm>
          <a:prstGeom prst="rect">
            <a:avLst/>
          </a:prstGeom>
          <a:noFill/>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a:t>
            </a:r>
            <a:endParaRPr b="0" lang="en-US" sz="4400" strike="noStrike" u="none">
              <a:solidFill>
                <a:srgbClr val="000000"/>
              </a:solidFill>
              <a:effectLst/>
              <a:uFillTx/>
              <a:latin typeface="Arial"/>
            </a:endParaRPr>
          </a:p>
        </p:txBody>
      </p:sp>
      <p:sp>
        <p:nvSpPr>
          <p:cNvPr id="390" name="PlaceHolder 2"/>
          <p:cNvSpPr>
            <a:spLocks noGrp="1"/>
          </p:cNvSpPr>
          <p:nvPr>
            <p:ph/>
          </p:nvPr>
        </p:nvSpPr>
        <p:spPr>
          <a:xfrm>
            <a:off x="838080" y="1825560"/>
            <a:ext cx="10513440" cy="449640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1" lang="en-US" sz="1800" strike="noStrike" u="none">
                <a:solidFill>
                  <a:schemeClr val="dk1"/>
                </a:solidFill>
                <a:effectLst/>
                <a:uFillTx/>
                <a:latin typeface="Calibri"/>
                <a:ea typeface="Calibri"/>
              </a:rPr>
              <a:t>Good Practices for Statistical Learning  </a:t>
            </a:r>
            <a:endParaRPr b="0" lang="en-US" sz="18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1800" strike="noStrike" u="none">
                <a:solidFill>
                  <a:schemeClr val="dk1"/>
                </a:solidFill>
                <a:effectLst/>
                <a:uFillTx/>
                <a:latin typeface="Calibri"/>
                <a:ea typeface="Calibri"/>
              </a:rPr>
              <a:t>1. Understand the physical background. Statisticians often work in collaboration with others and need to understand something about the subject area. Regard this as an opportunity to learn something new rather than a chore.</a:t>
            </a:r>
            <a:endParaRPr b="0" lang="en-US" sz="18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1800" strike="noStrike" u="none">
                <a:solidFill>
                  <a:schemeClr val="dk1"/>
                </a:solidFill>
                <a:effectLst/>
                <a:uFillTx/>
                <a:latin typeface="Calibri"/>
                <a:ea typeface="Calibri"/>
              </a:rPr>
              <a:t>2. Understand the objective. Again, often you will be working with a collaborator who may not be clear about what the objectives are. Beware of “fishing expeditions” — if you look hard enough, you will almost always find something, but that something may just be a coincidence.</a:t>
            </a:r>
            <a:endParaRPr b="0" lang="en-US" sz="18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1800" strike="noStrike" u="none">
                <a:solidFill>
                  <a:schemeClr val="dk1"/>
                </a:solidFill>
                <a:effectLst/>
                <a:uFillTx/>
                <a:latin typeface="Calibri"/>
                <a:ea typeface="Calibri"/>
              </a:rPr>
              <a:t>3. Make sure you know what the client wants. You can often do quite different analyses on the same dataset. Sometimes statisticians perform an analysis far more complicated than the client really needed. You may find that simple descriptive statistics are all that are needed.</a:t>
            </a:r>
            <a:endParaRPr b="0" lang="en-US" sz="18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1800" strike="noStrike" u="none">
                <a:solidFill>
                  <a:schemeClr val="dk1"/>
                </a:solidFill>
                <a:effectLst/>
                <a:uFillTx/>
                <a:latin typeface="Calibri"/>
                <a:ea typeface="Calibri"/>
              </a:rPr>
              <a:t>4. Put the problem into statistical terms. This is a challenging step and where irreparable errors are sometimes made. Once the problem is translated into the language of statistics, the solution is often routine. Difficulties with this step explain why artificial intelligence techniques have yet to make much impact in application to statistics. Defining the problem is hard to program. That a statistical method can read in and process the data is not enough. The results of an inapt analysis may be meaningless. It is important to understand how the data were collected.</a:t>
            </a:r>
            <a:endParaRPr b="0" lang="en-US" sz="1800" strike="noStrike" u="none">
              <a:solidFill>
                <a:srgbClr val="000000"/>
              </a:solidFill>
              <a:effectLst/>
              <a:uFillTx/>
              <a:latin typeface="Arial"/>
            </a:endParaRPr>
          </a:p>
          <a:p>
            <a:pPr marL="228600" indent="-228600" defTabSz="914400">
              <a:lnSpc>
                <a:spcPct val="90000"/>
              </a:lnSpc>
              <a:spcBef>
                <a:spcPts val="1001"/>
              </a:spcBef>
              <a:buNone/>
              <a:tabLst>
                <a:tab algn="l" pos="0"/>
              </a:tabLst>
            </a:pPr>
            <a:r>
              <a:rPr b="0" i="1" lang="en-US" sz="1800" strike="noStrike" u="none">
                <a:solidFill>
                  <a:schemeClr val="lt1">
                    <a:lumMod val="50000"/>
                  </a:schemeClr>
                </a:solidFill>
                <a:effectLst/>
                <a:uFillTx/>
                <a:latin typeface="Calibri"/>
                <a:ea typeface="Calibri"/>
              </a:rPr>
              <a:t>From "Linear Models in R" by Julian Faraway</a:t>
            </a:r>
            <a:endParaRPr b="0" lang="en-US" sz="1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1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1800" strike="noStrike" u="none">
              <a:solidFill>
                <a:srgbClr val="000000"/>
              </a:solidFill>
              <a:effectLst/>
              <a:uFillTx/>
              <a:latin typeface="Arial"/>
            </a:endParaRPr>
          </a:p>
          <a:p>
            <a:pPr marL="228600" indent="0" defTabSz="914400">
              <a:lnSpc>
                <a:spcPct val="90000"/>
              </a:lnSpc>
              <a:spcBef>
                <a:spcPts val="1001"/>
              </a:spcBef>
              <a:buNone/>
              <a:tabLst>
                <a:tab algn="l" pos="0"/>
              </a:tabLst>
            </a:pPr>
            <a:endParaRPr b="0" lang="en-US" sz="1800" strike="noStrike" u="none">
              <a:solidFill>
                <a:srgbClr val="000000"/>
              </a:solidFill>
              <a:effectLst/>
              <a:uFillTx/>
              <a:latin typeface="Arial"/>
            </a:endParaRPr>
          </a:p>
        </p:txBody>
      </p:sp>
      <p:sp>
        <p:nvSpPr>
          <p:cNvPr id="391" name="PlaceHolder 3"/>
          <p:cNvSpPr>
            <a:spLocks noGrp="1"/>
          </p:cNvSpPr>
          <p:nvPr>
            <p:ph type="ftr" idx="125"/>
          </p:nvPr>
        </p:nvSpPr>
        <p:spPr>
          <a:xfrm>
            <a:off x="-1440" y="6514560"/>
            <a:ext cx="12192840" cy="3340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ea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ea typeface="Calibri"/>
              </a:rPr>
              <a:t>Linear Models in R &lt;</a:t>
            </a:r>
            <a:r>
              <a:rPr b="0" lang="en-US" sz="1200" strike="noStrike" u="sng">
                <a:solidFill>
                  <a:schemeClr val="dk1">
                    <a:tint val="75000"/>
                  </a:schemeClr>
                </a:solidFill>
                <a:effectLst/>
                <a:uFillTx/>
                <a:latin typeface="Calibri"/>
                <a:ea typeface="Calibri"/>
                <a:hlinkClick r:id="rId1"/>
              </a:rPr>
              <a:t>https://www.amazon.com/Linear-Models-Chapman-Statistical-Science/dp/1439887330</a:t>
            </a:r>
            <a:r>
              <a:rPr b="0" lang="en-US" sz="1200" strike="noStrike" u="none">
                <a:solidFill>
                  <a:schemeClr val="dk1">
                    <a:tint val="75000"/>
                  </a:schemeClr>
                </a:solidFill>
                <a:effectLst/>
                <a:uFillTx/>
                <a:latin typeface="Calibri"/>
                <a:ea typeface="Calibri"/>
              </a:rPr>
              <a:t>&gt;</a:t>
            </a:r>
            <a:endParaRPr b="0" lang="en-US" sz="1200" strike="noStrike" u="none">
              <a:solidFill>
                <a:srgbClr val="000000"/>
              </a:solidFill>
              <a:effectLst/>
              <a:uFillTx/>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ea typeface="Calibri Light"/>
              </a:rPr>
              <a:t>Data Science – Future Peek</a:t>
            </a:r>
            <a:endParaRPr b="0" lang="en-US" sz="4400" strike="noStrike" u="none">
              <a:solidFill>
                <a:srgbClr val="000000"/>
              </a:solidFill>
              <a:effectLst/>
              <a:uFillTx/>
              <a:latin typeface="Arial"/>
            </a:endParaRPr>
          </a:p>
        </p:txBody>
      </p:sp>
      <p:sp>
        <p:nvSpPr>
          <p:cNvPr id="154"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algn="ctr"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a:t>
            </a:r>
            <a:r>
              <a:rPr b="1" i="1" lang="en-US" sz="2100" strike="noStrike" u="none">
                <a:solidFill>
                  <a:srgbClr val="0070c0"/>
                </a:solidFill>
                <a:effectLst/>
                <a:uFillTx/>
                <a:latin typeface="Calibri"/>
                <a:ea typeface="Calibri"/>
              </a:rPr>
              <a:t>The future of AI is trending up. Hence, AI is for here to stay.</a:t>
            </a:r>
            <a:r>
              <a:rPr b="0" lang="en-US" sz="2100" strike="noStrike" u="none">
                <a:solidFill>
                  <a:schemeClr val="dk1"/>
                </a:solidFill>
                <a:effectLst/>
                <a:uFillTx/>
                <a:latin typeface="Calibri"/>
                <a:ea typeface="Calibri"/>
              </a:rPr>
              <a:t>" </a:t>
            </a:r>
            <a:endParaRPr b="0" lang="en-US" sz="2100" strike="noStrike" u="none">
              <a:solidFill>
                <a:srgbClr val="000000"/>
              </a:solidFill>
              <a:effectLst/>
              <a:uFillTx/>
              <a:latin typeface="Arial"/>
            </a:endParaRPr>
          </a:p>
          <a:p>
            <a:pPr indent="0" algn="ctr" defTabSz="914400">
              <a:lnSpc>
                <a:spcPct val="90000"/>
              </a:lnSpc>
              <a:spcBef>
                <a:spcPts val="1001"/>
              </a:spcBef>
              <a:buNone/>
              <a:tabLst>
                <a:tab algn="l" pos="0"/>
              </a:tabLst>
            </a:pP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Despite the COVID-19 pandemic, the AI hiring rate has been increasing across all sample countries in 2020.</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On average, the share of AI job postings among all job postings in 2020 is more than five times larger than in 2013.</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Global investments in AI have increased by 40% (from $48B to $68B). </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 “Drugs, Cancer, Molecular, Drug Discovery” received the greatest amount of private AI investment. </a:t>
            </a:r>
            <a:endParaRPr b="0" lang="en-US" sz="2100" strike="noStrike" u="none">
              <a:solidFill>
                <a:srgbClr val="000000"/>
              </a:solidFill>
              <a:effectLst/>
              <a:uFillTx/>
              <a:latin typeface="Arial"/>
            </a:endParaRPr>
          </a:p>
          <a:p>
            <a:pPr lvl="1" marL="685800" indent="-228600" defTabSz="914400">
              <a:lnSpc>
                <a:spcPct val="90000"/>
              </a:lnSpc>
              <a:spcBef>
                <a:spcPts val="499"/>
              </a:spcBef>
              <a:buClr>
                <a:srgbClr val="000000"/>
              </a:buClr>
              <a:buFont typeface="Wingdings" charset="2"/>
              <a:buChar char=""/>
              <a:tabLst>
                <a:tab algn="l" pos="0"/>
              </a:tabLst>
            </a:pPr>
            <a:r>
              <a:rPr b="0" lang="en-US" sz="2100" strike="noStrike" u="none">
                <a:solidFill>
                  <a:schemeClr val="dk1"/>
                </a:solidFill>
                <a:effectLst/>
                <a:uFillTx/>
                <a:latin typeface="Calibri"/>
                <a:ea typeface="Calibri"/>
              </a:rPr>
              <a:t>Adaption remains constant (or trends up) despite COVID-19 pandemic signifying the importance and future of AI in today's society. </a:t>
            </a:r>
            <a:endParaRPr b="0" lang="en-US" sz="2100" strike="noStrike" u="none">
              <a:solidFill>
                <a:srgbClr val="000000"/>
              </a:solidFill>
              <a:effectLst/>
              <a:uFillTx/>
              <a:latin typeface="Arial"/>
            </a:endParaRPr>
          </a:p>
          <a:p>
            <a:pPr indent="0" defTabSz="914400">
              <a:lnSpc>
                <a:spcPct val="90000"/>
              </a:lnSpc>
              <a:spcBef>
                <a:spcPts val="499"/>
              </a:spcBef>
              <a:buNone/>
              <a:tabLst>
                <a:tab algn="l" pos="0"/>
              </a:tabLst>
            </a:pPr>
            <a:endParaRPr b="0" lang="en-US" sz="2100" strike="noStrike" u="none">
              <a:solidFill>
                <a:srgbClr val="000000"/>
              </a:solidFill>
              <a:effectLst/>
              <a:uFillTx/>
              <a:latin typeface="Arial"/>
            </a:endParaRPr>
          </a:p>
        </p:txBody>
      </p:sp>
      <p:sp>
        <p:nvSpPr>
          <p:cNvPr id="155" name="PlaceHolder 3"/>
          <p:cNvSpPr>
            <a:spLocks noGrp="1"/>
          </p:cNvSpPr>
          <p:nvPr>
            <p:ph type="ftr" idx="78"/>
          </p:nvPr>
        </p:nvSpPr>
        <p:spPr>
          <a:xfrm>
            <a:off x="73800" y="6570720"/>
            <a:ext cx="11994480" cy="1962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Report &lt;</a:t>
            </a:r>
            <a:r>
              <a:rPr b="0" lang="en-US" sz="1200" strike="noStrike" u="sng">
                <a:solidFill>
                  <a:schemeClr val="dk1">
                    <a:tint val="75000"/>
                  </a:schemeClr>
                </a:solidFill>
                <a:effectLst/>
                <a:uFillTx/>
                <a:latin typeface="Calibri"/>
                <a:hlinkClick r:id="rId1"/>
              </a:rPr>
              <a:t>https://aiindex.stanford.edu/report/</a:t>
            </a:r>
            <a:r>
              <a:rPr b="0" lang="en-US" sz="1200" strike="noStrike" u="none">
                <a:solidFill>
                  <a:schemeClr val="dk1">
                    <a:tint val="75000"/>
                  </a:schemeClr>
                </a:solidFill>
                <a:effectLst/>
                <a:uFillTx/>
                <a:latin typeface="Calibri"/>
              </a:rPr>
              <a:t>&gt;​</a:t>
            </a:r>
            <a:endParaRPr b="0" lang="en-US" sz="1200" strike="noStrike" u="none">
              <a:solidFill>
                <a:srgbClr val="000000"/>
              </a:solidFill>
              <a:effectLst/>
              <a:uFillTx/>
              <a:latin typeface="Times New Roman"/>
            </a:endParaRPr>
          </a:p>
        </p:txBody>
      </p:sp>
      <p:pic>
        <p:nvPicPr>
          <p:cNvPr id="156" name="Picture 5" descr="A picture containing text, clock&#10;&#10;Description automatically generated"/>
          <p:cNvPicPr/>
          <p:nvPr/>
        </p:nvPicPr>
        <p:blipFill>
          <a:blip r:embed="rId2"/>
          <a:stretch/>
        </p:blipFill>
        <p:spPr>
          <a:xfrm>
            <a:off x="9850680" y="369360"/>
            <a:ext cx="1482480" cy="174096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type="title"/>
          </p:nvPr>
        </p:nvSpPr>
        <p:spPr>
          <a:xfrm>
            <a:off x="800640" y="914760"/>
            <a:ext cx="10588320" cy="2809800"/>
          </a:xfrm>
          <a:prstGeom prst="rect">
            <a:avLst/>
          </a:prstGeom>
          <a:noFill/>
          <a:ln w="0">
            <a:noFill/>
          </a:ln>
        </p:spPr>
        <p:txBody>
          <a:bodyPr lIns="91440" rIns="91440" tIns="45720" bIns="45720" anchor="ctr">
            <a:normAutofit/>
          </a:bodyPr>
          <a:p>
            <a:pPr indent="0" defTabSz="914400">
              <a:lnSpc>
                <a:spcPct val="90000"/>
              </a:lnSpc>
              <a:buNone/>
              <a:tabLst>
                <a:tab algn="l" pos="0"/>
              </a:tabLst>
            </a:pPr>
            <a:r>
              <a:rPr b="0" lang="en-US" sz="4400" strike="noStrike" u="none">
                <a:solidFill>
                  <a:schemeClr val="dk1"/>
                </a:solidFill>
                <a:effectLst/>
                <a:uFillTx/>
                <a:latin typeface="Calibri Light"/>
                <a:ea typeface="Calibri Light"/>
              </a:rPr>
              <a:t>"</a:t>
            </a:r>
            <a:r>
              <a:rPr b="1" i="1" lang="en-US" sz="4400" strike="noStrike" u="none">
                <a:solidFill>
                  <a:srgbClr val="ff0000"/>
                </a:solidFill>
                <a:effectLst/>
                <a:uFillTx/>
                <a:latin typeface="Calibri Light"/>
                <a:ea typeface="Calibri Light"/>
              </a:rPr>
              <a:t>I suppose it is tempting, if the only tool you have is a hammer, to treat everything as if it were a nail.</a:t>
            </a:r>
            <a:r>
              <a:rPr b="0" lang="en-US" sz="4400" strike="noStrike" u="none">
                <a:solidFill>
                  <a:schemeClr val="dk1"/>
                </a:solidFill>
                <a:effectLst/>
                <a:uFillTx/>
                <a:latin typeface="Calibri Light"/>
                <a:ea typeface="Calibri Light"/>
              </a:rPr>
              <a:t>" </a:t>
            </a:r>
            <a:endParaRPr b="0" lang="en-US" sz="4400" strike="noStrike" u="none">
              <a:solidFill>
                <a:srgbClr val="000000"/>
              </a:solidFill>
              <a:effectLst/>
              <a:uFillTx/>
              <a:latin typeface="Arial"/>
            </a:endParaRPr>
          </a:p>
        </p:txBody>
      </p:sp>
      <p:sp>
        <p:nvSpPr>
          <p:cNvPr id="158" name="PlaceHolder 2"/>
          <p:cNvSpPr>
            <a:spLocks noGrp="1"/>
          </p:cNvSpPr>
          <p:nvPr>
            <p:ph type="ftr" idx="79"/>
          </p:nvPr>
        </p:nvSpPr>
        <p:spPr>
          <a:xfrm>
            <a:off x="112680" y="6508440"/>
            <a:ext cx="11970000" cy="30060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200" strike="noStrike" u="none">
                <a:solidFill>
                  <a:schemeClr val="dk1">
                    <a:tint val="75000"/>
                  </a:schemeClr>
                </a:solidFill>
                <a:effectLst/>
                <a:uFillTx/>
                <a:latin typeface="Calibri"/>
              </a:defRPr>
            </a:lvl1pPr>
          </a:lstStyle>
          <a:p>
            <a:pPr indent="0" algn="ctr" defTabSz="914400">
              <a:lnSpc>
                <a:spcPct val="100000"/>
              </a:lnSpc>
              <a:buNone/>
              <a:tabLst>
                <a:tab algn="l" pos="0"/>
              </a:tabLst>
            </a:pPr>
            <a:r>
              <a:rPr b="0" lang="en-US" sz="1200" strike="noStrike" u="none">
                <a:solidFill>
                  <a:schemeClr val="dk1">
                    <a:tint val="75000"/>
                  </a:schemeClr>
                </a:solidFill>
                <a:effectLst/>
                <a:uFillTx/>
                <a:latin typeface="Calibri"/>
              </a:rPr>
              <a:t>Quote &lt; </a:t>
            </a:r>
            <a:r>
              <a:rPr b="0" lang="en-US" sz="1200" strike="noStrike" u="sng">
                <a:solidFill>
                  <a:schemeClr val="dk1">
                    <a:tint val="75000"/>
                  </a:schemeClr>
                </a:solidFill>
                <a:effectLst/>
                <a:uFillTx/>
                <a:latin typeface="Calibri"/>
                <a:ea typeface="Calibri"/>
                <a:hlinkClick r:id="rId1"/>
              </a:rPr>
              <a:t>https://en.wikipedia.org/wiki/Law_of_the_instrument</a:t>
            </a:r>
            <a:r>
              <a:rPr b="0" lang="en-US" sz="1200" strike="noStrike" u="none">
                <a:solidFill>
                  <a:schemeClr val="dk1">
                    <a:tint val="75000"/>
                  </a:schemeClr>
                </a:solidFill>
                <a:effectLst/>
                <a:uFillTx/>
                <a:latin typeface="Calibri"/>
                <a:ea typeface="Calibri"/>
              </a:rPr>
              <a:t>&gt; ; Image Credit &lt; </a:t>
            </a:r>
            <a:r>
              <a:rPr b="0" lang="en-US" sz="1200" strike="noStrike" u="sng">
                <a:solidFill>
                  <a:schemeClr val="dk1">
                    <a:tint val="75000"/>
                  </a:schemeClr>
                </a:solidFill>
                <a:effectLst/>
                <a:uFillTx/>
                <a:latin typeface="Calibri"/>
                <a:ea typeface="Calibri"/>
                <a:hlinkClick r:id="rId2"/>
              </a:rPr>
              <a:t>https://en.wikipedia.org/wiki/Abraham_Maslow</a:t>
            </a:r>
            <a:r>
              <a:rPr b="0" lang="en-US" sz="1200" strike="noStrike" u="none">
                <a:solidFill>
                  <a:schemeClr val="dk1">
                    <a:tint val="75000"/>
                  </a:schemeClr>
                </a:solidFill>
                <a:effectLst/>
                <a:uFillTx/>
                <a:latin typeface="Calibri"/>
                <a:ea typeface="Calibri"/>
              </a:rPr>
              <a:t> &gt;</a:t>
            </a:r>
            <a:endParaRPr b="0" lang="en-US" sz="1200" strike="noStrike" u="none">
              <a:solidFill>
                <a:srgbClr val="000000"/>
              </a:solidFill>
              <a:effectLst/>
              <a:uFillTx/>
              <a:latin typeface="Times New Roman"/>
            </a:endParaRPr>
          </a:p>
        </p:txBody>
      </p:sp>
      <p:sp>
        <p:nvSpPr>
          <p:cNvPr id="159" name="TextBox 4"/>
          <p:cNvSpPr/>
          <p:nvPr/>
        </p:nvSpPr>
        <p:spPr>
          <a:xfrm>
            <a:off x="8840520" y="5515920"/>
            <a:ext cx="1858680" cy="376200"/>
          </a:xfrm>
          <a:prstGeom prst="rect">
            <a:avLst/>
          </a:prstGeom>
          <a:noFill/>
          <a:ln w="0">
            <a:noFill/>
          </a:ln>
        </p:spPr>
        <p:style>
          <a:lnRef idx="0"/>
          <a:fillRef idx="0"/>
          <a:effectRef idx="0"/>
          <a:fontRef idx="minor"/>
        </p:style>
        <p:txBody>
          <a:bodyPr numCol="1" spcCol="0" horzOverflow="overflow" lIns="90000" rIns="90000" tIns="45000" bIns="45000" anchor="t">
            <a:spAutoFit/>
          </a:bodyPr>
          <a:p>
            <a:pPr defTabSz="914400">
              <a:lnSpc>
                <a:spcPct val="100000"/>
              </a:lnSpc>
            </a:pPr>
            <a:r>
              <a:rPr b="1" lang="en-US" sz="1800" strike="noStrike" u="none">
                <a:solidFill>
                  <a:schemeClr val="dk1"/>
                </a:solidFill>
                <a:effectLst/>
                <a:uFillTx/>
                <a:latin typeface="Calibri Light"/>
              </a:rPr>
              <a:t>Abraham Maslow</a:t>
            </a:r>
            <a:endParaRPr b="0" lang="en-US" sz="1800" strike="noStrike" u="none">
              <a:solidFill>
                <a:srgbClr val="000000"/>
              </a:solidFill>
              <a:effectLst/>
              <a:uFillTx/>
              <a:latin typeface="Arial"/>
            </a:endParaRPr>
          </a:p>
        </p:txBody>
      </p:sp>
      <p:pic>
        <p:nvPicPr>
          <p:cNvPr id="160" name="Picture 6" descr=""/>
          <p:cNvPicPr/>
          <p:nvPr/>
        </p:nvPicPr>
        <p:blipFill>
          <a:blip r:embed="rId3"/>
          <a:stretch/>
        </p:blipFill>
        <p:spPr>
          <a:xfrm>
            <a:off x="8839080" y="3088080"/>
            <a:ext cx="1835640" cy="232920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838080" y="365040"/>
            <a:ext cx="10513440" cy="13233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US" sz="4400" strike="noStrike" u="none">
                <a:solidFill>
                  <a:schemeClr val="dk1"/>
                </a:solidFill>
                <a:effectLst/>
                <a:uFillTx/>
                <a:latin typeface="Calibri Light"/>
              </a:rPr>
              <a:t>Data Science – Problem Type</a:t>
            </a:r>
            <a:endParaRPr b="0" lang="en-US" sz="4400" strike="noStrike" u="none">
              <a:solidFill>
                <a:srgbClr val="000000"/>
              </a:solidFill>
              <a:effectLst/>
              <a:uFillTx/>
              <a:latin typeface="Arial"/>
            </a:endParaRPr>
          </a:p>
        </p:txBody>
      </p:sp>
      <p:sp>
        <p:nvSpPr>
          <p:cNvPr id="162" name="PlaceHolder 2"/>
          <p:cNvSpPr>
            <a:spLocks noGrp="1"/>
          </p:cNvSpPr>
          <p:nvPr>
            <p:ph/>
          </p:nvPr>
        </p:nvSpPr>
        <p:spPr>
          <a:xfrm>
            <a:off x="838080" y="1825560"/>
            <a:ext cx="10513440" cy="4349160"/>
          </a:xfrm>
          <a:prstGeom prst="rect">
            <a:avLst/>
          </a:prstGeom>
          <a:noFill/>
          <a:ln w="0">
            <a:noFill/>
          </a:ln>
        </p:spPr>
        <p:txBody>
          <a:bodyPr lIns="91440" rIns="91440" tIns="45720" bIns="45720" anchor="t">
            <a:normAutofit/>
          </a:bodyPr>
          <a:p>
            <a:pPr indent="0" defTabSz="914400">
              <a:lnSpc>
                <a:spcPct val="90000"/>
              </a:lnSpc>
              <a:spcBef>
                <a:spcPts val="1001"/>
              </a:spcBef>
              <a:buNone/>
              <a:tabLst>
                <a:tab algn="l" pos="0"/>
              </a:tabLst>
            </a:pPr>
            <a:r>
              <a:rPr b="1" lang="en-US" sz="2100" strike="noStrike" u="none">
                <a:solidFill>
                  <a:schemeClr val="dk1"/>
                </a:solidFill>
                <a:effectLst/>
                <a:uFillTx/>
                <a:latin typeface="Calibri"/>
              </a:rPr>
              <a:t>What kind of problems can we solve with data science?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r>
              <a:rPr b="0" lang="en-US" sz="2100" strike="noStrike" u="none">
                <a:solidFill>
                  <a:schemeClr val="dk1"/>
                </a:solidFill>
                <a:effectLst/>
                <a:uFillTx/>
                <a:latin typeface="Calibri"/>
                <a:ea typeface="Calibri"/>
              </a:rPr>
              <a:t>Data science application offers solutions to all kinds of domains, like banking (fraud detection), e-commerce (recommendation system), and medical applications (tumor detection). Although, each use case is different, most problems fall under a few distinct set of categories. </a:t>
            </a:r>
            <a:endParaRPr b="0" lang="en-US" sz="2100" strike="noStrike" u="none">
              <a:solidFill>
                <a:srgbClr val="000000"/>
              </a:solidFill>
              <a:effectLst/>
              <a:uFillTx/>
              <a:latin typeface="Arial"/>
            </a:endParaRPr>
          </a:p>
          <a:p>
            <a:pPr indent="0" defTabSz="914400">
              <a:lnSpc>
                <a:spcPct val="90000"/>
              </a:lnSpc>
              <a:spcBef>
                <a:spcPts val="1001"/>
              </a:spcBef>
              <a:buNone/>
              <a:tabLst>
                <a:tab algn="l" pos="0"/>
              </a:tabLst>
            </a:pPr>
            <a:endParaRPr b="0" lang="en-US" sz="2100" strike="noStrike" u="none">
              <a:solidFill>
                <a:srgbClr val="000000"/>
              </a:solidFill>
              <a:effectLst/>
              <a:uFillTx/>
              <a:latin typeface="Arial"/>
            </a:endParaRPr>
          </a:p>
        </p:txBody>
      </p:sp>
      <p:graphicFrame>
        <p:nvGraphicFramePr>
          <p:cNvPr id="163" name="Table 6"/>
          <p:cNvGraphicFramePr/>
          <p:nvPr/>
        </p:nvGraphicFramePr>
        <p:xfrm>
          <a:off x="1599120" y="3509640"/>
          <a:ext cx="8949600" cy="2477520"/>
        </p:xfrm>
        <a:graphic>
          <a:graphicData uri="http://schemas.openxmlformats.org/drawingml/2006/table">
            <a:tbl>
              <a:tblPr/>
              <a:tblGrid>
                <a:gridCol w="2382480"/>
                <a:gridCol w="3428640"/>
                <a:gridCol w="2008800"/>
                <a:gridCol w="1130040"/>
              </a:tblGrid>
              <a:tr h="402120">
                <a:tc>
                  <a:txBody>
                    <a:bodyPr anchor="t">
                      <a:noAutofit/>
                    </a:bodyPr>
                    <a:p>
                      <a:pPr defTabSz="914400">
                        <a:lnSpc>
                          <a:spcPct val="100000"/>
                        </a:lnSpc>
                      </a:pPr>
                      <a:r>
                        <a:rPr b="1" lang="en-US" sz="1800" strike="noStrike" u="none">
                          <a:solidFill>
                            <a:schemeClr val="lt1"/>
                          </a:solidFill>
                          <a:effectLst/>
                          <a:uFillTx/>
                          <a:latin typeface="Calibri"/>
                        </a:rPr>
                        <a:t>Category</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Examples</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Input</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c>
                  <a:txBody>
                    <a:bodyPr anchor="t">
                      <a:noAutofit/>
                    </a:bodyPr>
                    <a:p>
                      <a:pPr defTabSz="914400">
                        <a:lnSpc>
                          <a:spcPct val="100000"/>
                        </a:lnSpc>
                      </a:pPr>
                      <a:r>
                        <a:rPr b="1" lang="en-US" sz="1800" strike="noStrike" u="none">
                          <a:solidFill>
                            <a:schemeClr val="lt1"/>
                          </a:solidFill>
                          <a:effectLst/>
                          <a:uFillTx/>
                          <a:latin typeface="Calibri"/>
                        </a:rPr>
                        <a:t>Output</a:t>
                      </a:r>
                      <a:endParaRPr b="0" lang="en-US" sz="1800" strike="noStrike" u="none">
                        <a:solidFill>
                          <a:srgbClr val="ffffff"/>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38160">
                      <a:solidFill>
                        <a:srgbClr val="ffffff"/>
                      </a:solidFill>
                      <a:prstDash val="solid"/>
                    </a:lnB>
                    <a:solidFill>
                      <a:schemeClr val="accent1"/>
                    </a:solidFill>
                  </a:tcPr>
                </a:tc>
              </a:tr>
              <a:tr h="370800">
                <a:tc rowSpan="2">
                  <a:txBody>
                    <a:bodyPr anchor="t">
                      <a:noAutofit/>
                    </a:bodyPr>
                    <a:p>
                      <a:pPr defTabSz="914400">
                        <a:lnSpc>
                          <a:spcPct val="100000"/>
                        </a:lnSpc>
                      </a:pPr>
                      <a:r>
                        <a:rPr b="1" lang="en-US" sz="1800" strike="noStrike" u="none">
                          <a:solidFill>
                            <a:schemeClr val="dk1"/>
                          </a:solidFill>
                          <a:effectLst/>
                          <a:uFillTx/>
                          <a:latin typeface="Calibri"/>
                        </a:rPr>
                        <a:t>Predicting an </a:t>
                      </a:r>
                      <a:r>
                        <a:rPr b="1" i="1" lang="en-US" sz="1800" strike="noStrike" u="none">
                          <a:solidFill>
                            <a:srgbClr val="ff0000"/>
                          </a:solidFill>
                          <a:effectLst/>
                          <a:uFillTx/>
                          <a:latin typeface="Calibri"/>
                        </a:rPr>
                        <a:t>output </a:t>
                      </a:r>
                      <a:endParaRPr b="0" lang="en-US" sz="1800" strike="noStrike" u="none">
                        <a:solidFill>
                          <a:srgbClr val="000000"/>
                        </a:solidFill>
                        <a:effectLst/>
                        <a:uFillTx/>
                        <a:latin typeface="Arial"/>
                      </a:endParaRPr>
                    </a:p>
                    <a:p>
                      <a:pPr defTabSz="914400">
                        <a:lnSpc>
                          <a:spcPct val="100000"/>
                        </a:lnSpc>
                      </a:pPr>
                      <a:r>
                        <a:rPr b="1" lang="en-US" sz="1800" strike="noStrike" u="none">
                          <a:solidFill>
                            <a:schemeClr val="dk1"/>
                          </a:solidFill>
                          <a:effectLst/>
                          <a:uFillTx/>
                          <a:latin typeface="Calibri"/>
                        </a:rPr>
                        <a:t>based on an </a:t>
                      </a:r>
                      <a:r>
                        <a:rPr b="1" i="1" lang="en-US" sz="1800" strike="noStrike" u="none">
                          <a:solidFill>
                            <a:srgbClr val="0070c0"/>
                          </a:solidFill>
                          <a:effectLst/>
                          <a:uFillTx/>
                          <a:latin typeface="Calibri"/>
                        </a:rPr>
                        <a:t>input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Classification (Categorical output)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Weight &amp; Height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Cat, Dog</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r h="370080">
                <a:tc v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anchor="t">
                      <a:noAutofit/>
                    </a:bodyPr>
                    <a:p>
                      <a:pPr defTabSz="914400">
                        <a:lnSpc>
                          <a:spcPct val="100000"/>
                        </a:lnSpc>
                      </a:pPr>
                      <a:r>
                        <a:rPr b="0" lang="en-US" sz="1800" strike="noStrike" u="none">
                          <a:solidFill>
                            <a:schemeClr val="dk1"/>
                          </a:solidFill>
                          <a:effectLst/>
                          <a:uFillTx/>
                          <a:latin typeface="Calibri"/>
                        </a:rPr>
                        <a:t>Regression  (Numerical output)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Parent 1 Height, </a:t>
                      </a:r>
                      <a:endParaRPr b="0" lang="en-US" sz="1800" strike="noStrike" u="none">
                        <a:solidFill>
                          <a:srgbClr val="000000"/>
                        </a:solidFill>
                        <a:effectLst/>
                        <a:uFillTx/>
                        <a:latin typeface="Arial"/>
                      </a:endParaRPr>
                    </a:p>
                    <a:p>
                      <a:pPr defTabSz="914400">
                        <a:lnSpc>
                          <a:spcPct val="100000"/>
                        </a:lnSpc>
                      </a:pPr>
                      <a:r>
                        <a:rPr b="0" lang="en-US" sz="1800" strike="noStrike" u="none">
                          <a:solidFill>
                            <a:schemeClr val="dk1"/>
                          </a:solidFill>
                          <a:effectLst/>
                          <a:uFillTx/>
                          <a:latin typeface="Calibri"/>
                        </a:rPr>
                        <a:t>Parent 2 Height</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5', 5'5", 6'</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gridSpan="4">
                  <a:txBody>
                    <a:bodyPr anchor="t">
                      <a:noAutofit/>
                    </a:bodyPr>
                    <a:p>
                      <a:pPr defTabSz="914400">
                        <a:lnSpc>
                          <a:spcPct val="100000"/>
                        </a:lnSpc>
                      </a:pPr>
                      <a:endParaRPr b="0" lang="en-US" sz="1800" strike="noStrike" u="none">
                        <a:solidFill>
                          <a:schemeClr val="dk1"/>
                        </a:solidFill>
                        <a:effectLst/>
                        <a:uFillTx/>
                        <a:latin typeface="Calibri"/>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h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r>
              <a:tr h="370800">
                <a:tc rowSpan="2">
                  <a:txBody>
                    <a:bodyPr anchor="t">
                      <a:noAutofit/>
                    </a:bodyPr>
                    <a:p>
                      <a:pPr defTabSz="914400">
                        <a:lnSpc>
                          <a:spcPct val="100000"/>
                        </a:lnSpc>
                      </a:pPr>
                      <a:r>
                        <a:rPr b="1" lang="en-US" sz="1800" strike="noStrike" u="none">
                          <a:solidFill>
                            <a:schemeClr val="dk1"/>
                          </a:solidFill>
                          <a:effectLst/>
                          <a:uFillTx/>
                          <a:latin typeface="Calibri"/>
                        </a:rPr>
                        <a:t>Learning relationships and structures from </a:t>
                      </a:r>
                      <a:r>
                        <a:rPr b="1" i="1" lang="en-US" sz="1800" strike="noStrike" u="none">
                          <a:solidFill>
                            <a:srgbClr val="0070c0"/>
                          </a:solidFill>
                          <a:effectLst/>
                          <a:uFillTx/>
                          <a:latin typeface="Calibri"/>
                        </a:rPr>
                        <a:t>input </a:t>
                      </a:r>
                      <a:r>
                        <a:rPr b="1" i="1" lang="en-US" sz="1800" strike="noStrike" u="none">
                          <a:solidFill>
                            <a:schemeClr val="dk1"/>
                          </a:solidFill>
                          <a:effectLst/>
                          <a:uFillTx/>
                          <a:latin typeface="Calibri"/>
                        </a:rPr>
                        <a:t>(no input exists)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Clustering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Tumor Scans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N/A</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20000"/>
                      </a:schemeClr>
                    </a:solidFill>
                  </a:tcPr>
                </a:tc>
              </a:tr>
              <a:tr h="370800">
                <a:tc vMerge="1">
                  <a:txBody>
                    <a:bodyPr lIns="90000" rIns="90000" tIns="45000" bIns="45000" anchor="t">
                      <a:noAutofit/>
                    </a:bodyPr>
                    <a:p>
                      <a:endParaRPr b="0" lang="en-US" sz="1800" strike="noStrike" u="none">
                        <a:solidFill>
                          <a:srgbClr val="000000"/>
                        </a:solidFill>
                        <a:effectLst/>
                        <a:uFillTx/>
                        <a:latin typeface="Arial"/>
                      </a:endParaRPr>
                    </a:p>
                  </a:txBody>
                  <a:tcPr anchor="t" marL="90000" marR="90000">
                    <a:lnL>
                      <a:noFill/>
                    </a:lnL>
                    <a:lnR>
                      <a:noFill/>
                    </a:lnR>
                    <a:lnT>
                      <a:noFill/>
                    </a:lnT>
                    <a:lnB>
                      <a:noFill/>
                    </a:lnB>
                    <a:solidFill>
                      <a:srgbClr val="729fcf"/>
                    </a:solidFill>
                  </a:tcPr>
                </a:tc>
                <a:tc>
                  <a:txBody>
                    <a:bodyPr anchor="t">
                      <a:noAutofit/>
                    </a:bodyPr>
                    <a:p>
                      <a:pPr defTabSz="914400">
                        <a:lnSpc>
                          <a:spcPct val="100000"/>
                        </a:lnSpc>
                      </a:pPr>
                      <a:r>
                        <a:rPr b="0" lang="en-US" sz="1800" strike="noStrike" u="none">
                          <a:solidFill>
                            <a:schemeClr val="dk1"/>
                          </a:solidFill>
                          <a:effectLst/>
                          <a:uFillTx/>
                          <a:latin typeface="Calibri"/>
                        </a:rPr>
                        <a:t>Neural Networks </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Live Traffic Updates</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c>
                  <a:txBody>
                    <a:bodyPr anchor="t">
                      <a:noAutofit/>
                    </a:bodyPr>
                    <a:p>
                      <a:pPr defTabSz="914400">
                        <a:lnSpc>
                          <a:spcPct val="100000"/>
                        </a:lnSpc>
                      </a:pPr>
                      <a:r>
                        <a:rPr b="0" lang="en-US" sz="1800" strike="noStrike" u="none">
                          <a:solidFill>
                            <a:schemeClr val="dk1"/>
                          </a:solidFill>
                          <a:effectLst/>
                          <a:uFillTx/>
                          <a:latin typeface="Calibri"/>
                        </a:rPr>
                        <a:t>N/A</a:t>
                      </a:r>
                      <a:endParaRPr b="0" lang="en-US" sz="1800" strike="noStrike" u="none">
                        <a:solidFill>
                          <a:srgbClr val="000000"/>
                        </a:solidFill>
                        <a:effectLst/>
                        <a:uFillTx/>
                        <a:latin typeface="Arial"/>
                      </a:endParaRPr>
                    </a:p>
                  </a:txBody>
                  <a:tcPr anchor="t" marL="91440" marR="91440">
                    <a:lnL w="12240">
                      <a:solidFill>
                        <a:srgbClr val="ffffff"/>
                      </a:solidFill>
                      <a:prstDash val="solid"/>
                    </a:lnL>
                    <a:lnR w="12240">
                      <a:solidFill>
                        <a:srgbClr val="ffffff"/>
                      </a:solidFill>
                      <a:prstDash val="solid"/>
                    </a:lnR>
                    <a:lnT w="12240">
                      <a:solidFill>
                        <a:srgbClr val="ffffff"/>
                      </a:solidFill>
                      <a:prstDash val="solid"/>
                    </a:lnT>
                    <a:lnB w="12240">
                      <a:solidFill>
                        <a:srgbClr val="ffffff"/>
                      </a:solidFill>
                      <a:prstDash val="solid"/>
                    </a:lnB>
                    <a:solidFill>
                      <a:schemeClr val="accent1">
                        <a:tint val="40000"/>
                      </a:schemeClr>
                    </a:solidFill>
                  </a:tcPr>
                </a:tc>
              </a:tr>
            </a:tbl>
          </a:graphicData>
        </a:graphic>
      </p:graphicFrame>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3</TotalTime>
  <Application>LibreOffice/25.2.5.2$Windows_X86_64 LibreOffice_project/03d19516eb2e1dd5d4ccd751a0d6f35f35e08022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2022-02-07T18:38:58Z</dcterms:created>
  <dc:creator/>
  <dc:description/>
  <dc:language>en-US</dc:language>
  <cp:lastModifiedBy/>
  <dcterms:modified xsi:type="dcterms:W3CDTF">2025-08-30T15:16:52Z</dcterms:modified>
  <cp:revision>26751</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398</vt:i4>
  </property>
  <property fmtid="{D5CDD505-2E9C-101B-9397-08002B2CF9AE}" pid="3" name="PresentationFormat">
    <vt:lpwstr>Widescreen</vt:lpwstr>
  </property>
  <property fmtid="{D5CDD505-2E9C-101B-9397-08002B2CF9AE}" pid="4" name="Slides">
    <vt:i4>446</vt:i4>
  </property>
</Properties>
</file>